
<file path=[Content_Types].xml><?xml version="1.0" encoding="utf-8"?>
<Types xmlns="http://schemas.openxmlformats.org/package/2006/content-types">
  <Default Extension="bin" ContentType="image/jpeg"/>
  <Default Extension="emf" ContentType="image/x-emf"/>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media/image22.bin" ContentType="image/png"/>
  <Override PartName="/ppt/media/image23.bin" ContentType="image/png"/>
  <Override PartName="/ppt/media/image25.bin" ContentType="image/png"/>
  <Override PartName="/ppt/media/image27.bin" ContentType="image/png"/>
  <Override PartName="/ppt/media/image29.bin" ContentType="image/png"/>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media/image39.bin" ContentType="image/png"/>
  <Override PartName="/ppt/notesSlides/notesSlide3.xml" ContentType="application/vnd.openxmlformats-officedocument.presentationml.notesSlide+xml"/>
  <Override PartName="/ppt/media/image41.bin"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89.bin" ContentType="image/png"/>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2"/>
    <p:sldMasterId id="2147483901" r:id="rId23"/>
  </p:sldMasterIdLst>
  <p:notesMasterIdLst>
    <p:notesMasterId r:id="rId66"/>
  </p:notesMasterIdLst>
  <p:handoutMasterIdLst>
    <p:handoutMasterId r:id="rId67"/>
  </p:handoutMasterIdLst>
  <p:sldIdLst>
    <p:sldId id="464" r:id="rId24"/>
    <p:sldId id="3832" r:id="rId25"/>
    <p:sldId id="258" r:id="rId26"/>
    <p:sldId id="3865" r:id="rId27"/>
    <p:sldId id="615" r:id="rId28"/>
    <p:sldId id="620" r:id="rId29"/>
    <p:sldId id="614" r:id="rId30"/>
    <p:sldId id="621" r:id="rId31"/>
    <p:sldId id="617" r:id="rId32"/>
    <p:sldId id="619" r:id="rId33"/>
    <p:sldId id="618" r:id="rId34"/>
    <p:sldId id="3846" r:id="rId35"/>
    <p:sldId id="3853" r:id="rId36"/>
    <p:sldId id="3849" r:id="rId37"/>
    <p:sldId id="3850" r:id="rId38"/>
    <p:sldId id="3851" r:id="rId39"/>
    <p:sldId id="3847" r:id="rId40"/>
    <p:sldId id="3848" r:id="rId41"/>
    <p:sldId id="3856" r:id="rId42"/>
    <p:sldId id="3852" r:id="rId43"/>
    <p:sldId id="3845" r:id="rId44"/>
    <p:sldId id="3843" r:id="rId45"/>
    <p:sldId id="3857" r:id="rId46"/>
    <p:sldId id="3858" r:id="rId47"/>
    <p:sldId id="3859" r:id="rId48"/>
    <p:sldId id="3860" r:id="rId49"/>
    <p:sldId id="3844" r:id="rId50"/>
    <p:sldId id="3861" r:id="rId51"/>
    <p:sldId id="3862" r:id="rId52"/>
    <p:sldId id="3863" r:id="rId53"/>
    <p:sldId id="3864" r:id="rId54"/>
    <p:sldId id="1124" r:id="rId55"/>
    <p:sldId id="1131" r:id="rId56"/>
    <p:sldId id="1432" r:id="rId57"/>
    <p:sldId id="1434" r:id="rId58"/>
    <p:sldId id="1435" r:id="rId59"/>
    <p:sldId id="1165" r:id="rId60"/>
    <p:sldId id="256" r:id="rId61"/>
    <p:sldId id="3839" r:id="rId62"/>
    <p:sldId id="3841" r:id="rId63"/>
    <p:sldId id="3854" r:id="rId64"/>
    <p:sldId id="3855" r:id="rId65"/>
  </p:sldIdLst>
  <p:sldSz cx="12192000" cy="6858000"/>
  <p:notesSz cx="6858000" cy="9144000"/>
  <p:custDataLst>
    <p:tags r:id="rId68"/>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E23058-F3F5-3EF5-2065-6DCC9EB290F4}" name="Brian Inglis" initials="BI" userId="Brian Ingli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 id="3" name="SEPULVEDA Edgar" initials="SE" lastIdx="1" clrIdx="2">
    <p:extLst>
      <p:ext uri="{19B8F6BF-5375-455C-9EA6-DF929625EA0E}">
        <p15:presenceInfo xmlns:p15="http://schemas.microsoft.com/office/powerpoint/2012/main" userId="S::Edgar.Sepulveda@hexagon.com::f1c32494-3796-4ed8-90bd-e53aae2b31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A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97" autoAdjust="0"/>
    <p:restoredTop sz="92714" autoAdjust="0"/>
  </p:normalViewPr>
  <p:slideViewPr>
    <p:cSldViewPr snapToGrid="0" snapToObjects="1">
      <p:cViewPr varScale="1">
        <p:scale>
          <a:sx n="106" d="100"/>
          <a:sy n="106" d="100"/>
        </p:scale>
        <p:origin x="1224" y="96"/>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customXml" Target="../customXml/item21.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slide" Target="slides/slide32.xml"/><Relationship Id="rId63" Type="http://schemas.openxmlformats.org/officeDocument/2006/relationships/slide" Target="slides/slide40.xml"/><Relationship Id="rId68" Type="http://schemas.openxmlformats.org/officeDocument/2006/relationships/tags" Target="tags/tag1.xml"/><Relationship Id="rId7" Type="http://schemas.openxmlformats.org/officeDocument/2006/relationships/customXml" Target="../customXml/item7.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6.xml"/><Relationship Id="rId11" Type="http://schemas.openxmlformats.org/officeDocument/2006/relationships/customXml" Target="../customXml/item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slide" Target="slides/slide35.xml"/><Relationship Id="rId66" Type="http://schemas.openxmlformats.org/officeDocument/2006/relationships/notesMaster" Target="notesMasters/notesMaster1.xml"/><Relationship Id="rId74"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Master" Target="slideMasters/slideMaster2.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61" Type="http://schemas.openxmlformats.org/officeDocument/2006/relationships/slide" Target="slides/slide38.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Master" Target="slideMasters/slideMaster1.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28.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handoutMaster" Target="handoutMasters/handoutMaster1.xml"/><Relationship Id="rId20" Type="http://schemas.openxmlformats.org/officeDocument/2006/relationships/customXml" Target="../customXml/item20.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customXml" Target="../customXml/item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PULVEDA Edgar" userId="f1c32494-3796-4ed8-90bd-e53aae2b31ec" providerId="ADAL" clId="{448B64BF-F9EB-4EB1-94DE-36CCE199FC6E}"/>
    <pc:docChg chg="modSld">
      <pc:chgData name="SEPULVEDA Edgar" userId="f1c32494-3796-4ed8-90bd-e53aae2b31ec" providerId="ADAL" clId="{448B64BF-F9EB-4EB1-94DE-36CCE199FC6E}" dt="2023-05-08T16:59:33.698" v="0" actId="1036"/>
      <pc:docMkLst>
        <pc:docMk/>
      </pc:docMkLst>
      <pc:sldChg chg="modSp mod">
        <pc:chgData name="SEPULVEDA Edgar" userId="f1c32494-3796-4ed8-90bd-e53aae2b31ec" providerId="ADAL" clId="{448B64BF-F9EB-4EB1-94DE-36CCE199FC6E}" dt="2023-05-08T16:59:33.698" v="0" actId="1036"/>
        <pc:sldMkLst>
          <pc:docMk/>
          <pc:sldMk cId="1797488726" sldId="615"/>
        </pc:sldMkLst>
        <pc:picChg chg="mod">
          <ac:chgData name="SEPULVEDA Edgar" userId="f1c32494-3796-4ed8-90bd-e53aae2b31ec" providerId="ADAL" clId="{448B64BF-F9EB-4EB1-94DE-36CCE199FC6E}" dt="2023-05-08T16:59:33.698" v="0" actId="1036"/>
          <ac:picMkLst>
            <pc:docMk/>
            <pc:sldMk cId="1797488726" sldId="615"/>
            <ac:picMk id="31" creationId="{2FECDB70-2BBE-4A75-A311-AC4369897F4F}"/>
          </ac:picMkLst>
        </pc:picChg>
      </pc:sldChg>
    </pc:docChg>
  </pc:docChgLst>
  <pc:docChgLst>
    <pc:chgData name="SEPULVEDA Edgar" userId="f1c32494-3796-4ed8-90bd-e53aae2b31ec" providerId="ADAL" clId="{672CD950-9AFF-427A-9787-794742C6762C}"/>
    <pc:docChg chg="modSld">
      <pc:chgData name="SEPULVEDA Edgar" userId="f1c32494-3796-4ed8-90bd-e53aae2b31ec" providerId="ADAL" clId="{672CD950-9AFF-427A-9787-794742C6762C}" dt="2023-04-24T15:31:19.948" v="0" actId="1036"/>
      <pc:docMkLst>
        <pc:docMk/>
      </pc:docMkLst>
      <pc:sldChg chg="modSp mod">
        <pc:chgData name="SEPULVEDA Edgar" userId="f1c32494-3796-4ed8-90bd-e53aae2b31ec" providerId="ADAL" clId="{672CD950-9AFF-427A-9787-794742C6762C}" dt="2023-04-24T15:31:19.948" v="0" actId="1036"/>
        <pc:sldMkLst>
          <pc:docMk/>
          <pc:sldMk cId="1797488726" sldId="615"/>
        </pc:sldMkLst>
        <pc:picChg chg="mod">
          <ac:chgData name="SEPULVEDA Edgar" userId="f1c32494-3796-4ed8-90bd-e53aae2b31ec" providerId="ADAL" clId="{672CD950-9AFF-427A-9787-794742C6762C}" dt="2023-04-24T15:31:19.948" v="0" actId="1036"/>
          <ac:picMkLst>
            <pc:docMk/>
            <pc:sldMk cId="1797488726" sldId="615"/>
            <ac:picMk id="31" creationId="{2FECDB70-2BBE-4A75-A311-AC4369897F4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3138D47-DF6C-486B-B41B-5A24E8E1E61E}" type="slidenum">
              <a:rPr lang="en-US" smtClean="0"/>
              <a:pPr/>
              <a:t>37</a:t>
            </a:fld>
            <a:endParaRPr lang="en-US"/>
          </a:p>
        </p:txBody>
      </p:sp>
    </p:spTree>
    <p:extLst>
      <p:ext uri="{BB962C8B-B14F-4D97-AF65-F5344CB8AC3E}">
        <p14:creationId xmlns:p14="http://schemas.microsoft.com/office/powerpoint/2010/main" val="501638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361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6904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Confidential</a:t>
            </a:r>
          </a:p>
        </p:txBody>
      </p:sp>
      <p:sp>
        <p:nvSpPr>
          <p:cNvPr id="5" name="Slide Number Placeholder 4"/>
          <p:cNvSpPr>
            <a:spLocks noGrp="1"/>
          </p:cNvSpPr>
          <p:nvPr>
            <p:ph type="sldNum" sz="quarter" idx="5"/>
          </p:nvPr>
        </p:nvSpPr>
        <p:spPr/>
        <p:txBody>
          <a:bodyPr/>
          <a:lstStyle/>
          <a:p>
            <a:fld id="{0DB5857B-6BAE-944B-AAB1-ECC8570D1349}" type="slidenum">
              <a:rPr lang="en-US"/>
              <a:t>6</a:t>
            </a:fld>
            <a:endParaRPr lang="en-US"/>
          </a:p>
        </p:txBody>
      </p:sp>
    </p:spTree>
    <p:extLst>
      <p:ext uri="{BB962C8B-B14F-4D97-AF65-F5344CB8AC3E}">
        <p14:creationId xmlns:p14="http://schemas.microsoft.com/office/powerpoint/2010/main" val="3114912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On June 30</a:t>
            </a:r>
            <a:r>
              <a:rPr lang="en-US" sz="1200" baseline="30000" dirty="0"/>
              <a:t>th</a:t>
            </a:r>
            <a:r>
              <a:rPr lang="en-US" sz="1200" dirty="0"/>
              <a:t>, 2023, MASEP version 3.3.18</a:t>
            </a:r>
          </a:p>
        </p:txBody>
      </p:sp>
      <p:sp>
        <p:nvSpPr>
          <p:cNvPr id="4" name="Footer Placeholder 3"/>
          <p:cNvSpPr>
            <a:spLocks noGrp="1"/>
          </p:cNvSpPr>
          <p:nvPr>
            <p:ph type="ftr" sz="quarter" idx="4"/>
          </p:nvPr>
        </p:nvSpPr>
        <p:spPr/>
        <p:txBody>
          <a:bodyPr/>
          <a:lstStyle/>
          <a:p>
            <a:pPr>
              <a:defRPr/>
            </a:pPr>
            <a:r>
              <a:rPr lang="en-US"/>
              <a:t>Confidential</a:t>
            </a:r>
          </a:p>
        </p:txBody>
      </p:sp>
      <p:sp>
        <p:nvSpPr>
          <p:cNvPr id="5" name="Slide Number Placeholder 4"/>
          <p:cNvSpPr>
            <a:spLocks noGrp="1"/>
          </p:cNvSpPr>
          <p:nvPr>
            <p:ph type="sldNum" sz="quarter" idx="5"/>
          </p:nvPr>
        </p:nvSpPr>
        <p:spPr/>
        <p:txBody>
          <a:bodyPr/>
          <a:lstStyle/>
          <a:p>
            <a:pPr>
              <a:defRPr/>
            </a:pPr>
            <a:fld id="{AEF9E43D-0595-554A-9483-79DE9C754639}" type="slidenum">
              <a:rPr lang="en-US" smtClean="0"/>
              <a:pPr>
                <a:defRPr/>
              </a:pPr>
              <a:t>14</a:t>
            </a:fld>
            <a:endParaRPr lang="en-US"/>
          </a:p>
        </p:txBody>
      </p:sp>
    </p:spTree>
    <p:extLst>
      <p:ext uri="{BB962C8B-B14F-4D97-AF65-F5344CB8AC3E}">
        <p14:creationId xmlns:p14="http://schemas.microsoft.com/office/powerpoint/2010/main" val="340461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3138D47-DF6C-486B-B41B-5A24E8E1E61E}" type="slidenum">
              <a:rPr lang="en-US" smtClean="0"/>
              <a:pPr/>
              <a:t>32</a:t>
            </a:fld>
            <a:endParaRPr lang="en-US"/>
          </a:p>
        </p:txBody>
      </p:sp>
    </p:spTree>
    <p:extLst>
      <p:ext uri="{BB962C8B-B14F-4D97-AF65-F5344CB8AC3E}">
        <p14:creationId xmlns:p14="http://schemas.microsoft.com/office/powerpoint/2010/main" val="3116797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B3138D47-DF6C-486B-B41B-5A24E8E1E61E}" type="slidenum">
              <a:rPr lang="en-US" smtClean="0"/>
              <a:pPr/>
              <a:t>33</a:t>
            </a:fld>
            <a:endParaRPr lang="en-US"/>
          </a:p>
        </p:txBody>
      </p:sp>
    </p:spTree>
    <p:extLst>
      <p:ext uri="{BB962C8B-B14F-4D97-AF65-F5344CB8AC3E}">
        <p14:creationId xmlns:p14="http://schemas.microsoft.com/office/powerpoint/2010/main" val="28751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71EA3618-EADE-C445-9367-4B8B12297CEE}" type="slidenum">
              <a:rPr lang="en-US" sz="1200">
                <a:latin typeface="Arial" charset="0"/>
              </a:rPr>
              <a:pPr eaLnBrk="1" hangingPunct="1"/>
              <a:t>34</a:t>
            </a:fld>
            <a:endParaRPr lang="en-US" sz="1200">
              <a:latin typeface="Arial"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ea typeface="ＭＳ Ｐゴシック" charset="0"/>
              <a:cs typeface="ＭＳ Ｐゴシック" charset="0"/>
            </a:endParaRPr>
          </a:p>
        </p:txBody>
      </p:sp>
    </p:spTree>
    <p:extLst>
      <p:ext uri="{BB962C8B-B14F-4D97-AF65-F5344CB8AC3E}">
        <p14:creationId xmlns:p14="http://schemas.microsoft.com/office/powerpoint/2010/main" val="179417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71EA3618-EADE-C445-9367-4B8B12297CEE}" type="slidenum">
              <a:rPr lang="en-US" sz="1200">
                <a:latin typeface="Arial" charset="0"/>
              </a:rPr>
              <a:pPr eaLnBrk="1" hangingPunct="1"/>
              <a:t>35</a:t>
            </a:fld>
            <a:endParaRPr lang="en-US" sz="1200">
              <a:latin typeface="Arial"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ea typeface="ＭＳ Ｐゴシック" charset="0"/>
              <a:cs typeface="ＭＳ Ｐゴシック" charset="0"/>
            </a:endParaRPr>
          </a:p>
        </p:txBody>
      </p:sp>
    </p:spTree>
    <p:extLst>
      <p:ext uri="{BB962C8B-B14F-4D97-AF65-F5344CB8AC3E}">
        <p14:creationId xmlns:p14="http://schemas.microsoft.com/office/powerpoint/2010/main" val="2881167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71EA3618-EADE-C445-9367-4B8B12297CEE}" type="slidenum">
              <a:rPr lang="en-US" sz="1200">
                <a:latin typeface="Arial" charset="0"/>
              </a:rPr>
              <a:pPr eaLnBrk="1" hangingPunct="1"/>
              <a:t>36</a:t>
            </a:fld>
            <a:endParaRPr lang="en-US" sz="1200">
              <a:latin typeface="Arial"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ea typeface="ＭＳ Ｐゴシック" charset="0"/>
              <a:cs typeface="ＭＳ Ｐゴシック" charset="0"/>
            </a:endParaRPr>
          </a:p>
        </p:txBody>
      </p:sp>
    </p:spTree>
    <p:extLst>
      <p:ext uri="{BB962C8B-B14F-4D97-AF65-F5344CB8AC3E}">
        <p14:creationId xmlns:p14="http://schemas.microsoft.com/office/powerpoint/2010/main" val="42498057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bin"/><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bin"/><Relationship Id="rId2" Type="http://schemas.openxmlformats.org/officeDocument/2006/relationships/image" Target="../media/image22.bin"/><Relationship Id="rId1" Type="http://schemas.openxmlformats.org/officeDocument/2006/relationships/slideMaster" Target="../slideMasters/slideMaster2.xml"/><Relationship Id="rId4" Type="http://schemas.openxmlformats.org/officeDocument/2006/relationships/image" Target="../media/image24.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bin"/><Relationship Id="rId2" Type="http://schemas.openxmlformats.org/officeDocument/2006/relationships/image" Target="../media/image22.bin"/><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5.bin"/></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6.bin"/></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bin"/><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9.bin"/><Relationship Id="rId2" Type="http://schemas.openxmlformats.org/officeDocument/2006/relationships/image" Target="../media/image28.bin"/><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bin"/><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40" name="Picture Placeholder 39"/>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pPr lvl="0"/>
            <a:r>
              <a:rPr lang="en-US" noProof="0"/>
              <a:t>Click icon to add picture</a:t>
            </a:r>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4937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1104306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0161577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968527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1233031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1987321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5491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854378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9181996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9580707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842534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9311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9354600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2590337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3026038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7933288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972831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41314370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a:solidFill>
                  <a:srgbClr val="000000"/>
                </a:solidFill>
                <a:latin typeface="Arial" panose="020B0604020202020204" pitchFamily="34" charset="0"/>
                <a:cs typeface="Arial" panose="020B0604020202020204" pitchFamily="34" charset="0"/>
              </a:defRPr>
            </a:lvl1pPr>
            <a:lvl2pPr>
              <a:defRPr lang="en-US" sz="1800">
                <a:solidFill>
                  <a:schemeClr val="lt1"/>
                </a:solidFill>
              </a:defRPr>
            </a:lvl2pPr>
            <a:lvl3pPr>
              <a:defRPr lang="en-US" sz="1800">
                <a:solidFill>
                  <a:schemeClr val="lt1"/>
                </a:solidFill>
              </a:defRPr>
            </a:lvl3pPr>
            <a:lvl4pPr>
              <a:defRPr lang="en-US">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4993426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a:solidFill>
                  <a:srgbClr val="FFFFFF"/>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a:solidFill>
                  <a:srgbClr val="FFFFFF"/>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a:solidFill>
                  <a:srgbClr val="FFFFFF"/>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a:solidFill>
                  <a:srgbClr val="FFFFFF"/>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a:solidFill>
                  <a:srgbClr val="FFFFFF"/>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976457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28221195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31366245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7541593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874476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92239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5389704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97739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8723023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8805350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6432999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41676471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9907255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a:solidFill>
                  <a:srgbClr val="000000"/>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05722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5427631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8490757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36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607581227"/>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979865934"/>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12394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Bug">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pic>
        <p:nvPicPr>
          <p:cNvPr id="3" name="Picture 2" descr="Diagram, shape, background pattern&#10;&#10;Description automatically generated">
            <a:extLst>
              <a:ext uri="{FF2B5EF4-FFF2-40B4-BE49-F238E27FC236}">
                <a16:creationId xmlns:a16="http://schemas.microsoft.com/office/drawing/2014/main" id="{D3AFD230-A29C-4707-8901-A4AF5881562A}"/>
              </a:ext>
            </a:extLst>
          </p:cNvPr>
          <p:cNvPicPr>
            <a:picLocks noChangeAspect="1"/>
          </p:cNvPicPr>
          <p:nvPr userDrawn="1"/>
        </p:nvPicPr>
        <p:blipFill>
          <a:blip r:embed="rId4"/>
          <a:stretch>
            <a:fillRect/>
          </a:stretch>
        </p:blipFill>
        <p:spPr>
          <a:xfrm>
            <a:off x="0" y="-18142"/>
            <a:ext cx="12192000" cy="6807200"/>
          </a:xfrm>
          <a:prstGeom prst="rect">
            <a:avLst/>
          </a:prstGeom>
        </p:spPr>
      </p:pic>
    </p:spTree>
    <p:extLst>
      <p:ext uri="{BB962C8B-B14F-4D97-AF65-F5344CB8AC3E}">
        <p14:creationId xmlns:p14="http://schemas.microsoft.com/office/powerpoint/2010/main" val="42652777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_Globe">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pic>
        <p:nvPicPr>
          <p:cNvPr id="4" name="Picture 3" descr="A picture containing umbrella, accessory&#10;&#10;Description automatically generated">
            <a:extLst>
              <a:ext uri="{FF2B5EF4-FFF2-40B4-BE49-F238E27FC236}">
                <a16:creationId xmlns:a16="http://schemas.microsoft.com/office/drawing/2014/main" id="{8D5AB80C-B8E2-41F3-89B8-6D5A4B757669}"/>
              </a:ext>
            </a:extLst>
          </p:cNvPr>
          <p:cNvPicPr>
            <a:picLocks noChangeAspect="1"/>
          </p:cNvPicPr>
          <p:nvPr userDrawn="1"/>
        </p:nvPicPr>
        <p:blipFill>
          <a:blip r:embed="rId4"/>
          <a:stretch>
            <a:fillRect/>
          </a:stretch>
        </p:blipFill>
        <p:spPr>
          <a:xfrm>
            <a:off x="17376" y="-15535"/>
            <a:ext cx="12192000" cy="6781800"/>
          </a:xfrm>
          <a:prstGeom prst="rect">
            <a:avLst/>
          </a:prstGeom>
          <a:blipFill dpi="0" rotWithShape="1">
            <a:blip r:embed="rId4"/>
            <a:srcRect/>
            <a:stretch>
              <a:fillRect/>
            </a:stretch>
          </a:blipFill>
        </p:spPr>
      </p:pic>
    </p:spTree>
    <p:extLst>
      <p:ext uri="{BB962C8B-B14F-4D97-AF65-F5344CB8AC3E}">
        <p14:creationId xmlns:p14="http://schemas.microsoft.com/office/powerpoint/2010/main" val="36379086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_Gears">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E85870-FE34-48B3-A7A6-371760EE3BCA}"/>
              </a:ext>
            </a:extLst>
          </p:cNvPr>
          <p:cNvPicPr>
            <a:picLocks noChangeAspect="1"/>
          </p:cNvPicPr>
          <p:nvPr userDrawn="1"/>
        </p:nvPicPr>
        <p:blipFill rotWithShape="1">
          <a:blip r:embed="rId2"/>
          <a:srcRect l="1879" r="5076"/>
          <a:stretch/>
        </p:blipFill>
        <p:spPr>
          <a:xfrm>
            <a:off x="0" y="-31662"/>
            <a:ext cx="12192000" cy="6813461"/>
          </a:xfrm>
          <a:prstGeom prst="rect">
            <a:avLst/>
          </a:prstGeom>
        </p:spPr>
      </p:pic>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9043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8654785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545752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9561171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3706950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107506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97113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492498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7524043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a:solidFill>
                  <a:srgbClr val="FFFFFF"/>
                </a:solidFill>
                <a:latin typeface="Arial" panose="020B0604020202020204" pitchFamily="34" charset="0"/>
                <a:cs typeface="Arial" panose="020B0604020202020204" pitchFamily="34" charset="0"/>
              </a:defRPr>
            </a:lvl1pPr>
            <a:lvl2pPr>
              <a:defRPr lang="en-US" sz="1600" dirty="0"/>
            </a:lvl2pPr>
            <a:lvl3pPr>
              <a:defRPr lang="en-US" sz="1400" dirty="0"/>
            </a:lvl3pPr>
            <a:lvl4pPr>
              <a:defRPr lang="en-US" sz="1400" dirty="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2729007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a:solidFill>
                  <a:schemeClr val="bg1"/>
                </a:solidFill>
              </a:defRPr>
            </a:lvl1pPr>
            <a:lvl2pPr>
              <a:defRPr lang="en-US" sz="1600" dirty="0"/>
            </a:lvl2pPr>
            <a:lvl3pPr>
              <a:defRPr lang="en-US" sz="1400" dirty="0"/>
            </a:lvl3pPr>
            <a:lvl4pPr>
              <a:defRPr lang="en-US" sz="1400" dirty="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189684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50" Type="http://schemas.openxmlformats.org/officeDocument/2006/relationships/slideLayout" Target="../slideLayouts/slideLayout93.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slideLayout" Target="../slideLayouts/slideLayout9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theme" Target="../theme/theme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8" Type="http://schemas.openxmlformats.org/officeDocument/2006/relationships/slideLayout" Target="../slideLayouts/slideLayout51.xml"/><Relationship Id="rId51"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Box 2">
            <a:extLst>
              <a:ext uri="{FF2B5EF4-FFF2-40B4-BE49-F238E27FC236}">
                <a16:creationId xmlns:a16="http://schemas.microsoft.com/office/drawing/2014/main" id="{383CB02E-CB78-1E4E-9135-1FC7AF2CC51D}"/>
              </a:ext>
            </a:extLst>
          </p:cNvPr>
          <p:cNvSpPr txBox="1">
            <a:spLocks noChangeArrowheads="1"/>
          </p:cNvSpPr>
          <p:nvPr/>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rgbClr val="000000"/>
                </a:solidFill>
                <a:cs typeface="Arial" panose="020B0604020202020204" pitchFamily="34" charset="0"/>
              </a:rPr>
              <a:pPr eaLnBrk="1" hangingPunct="1"/>
              <a:t>‹#›</a:t>
            </a:fld>
            <a:endParaRPr lang="en-GB" altLang="en-US" sz="800">
              <a:solidFill>
                <a:srgbClr val="000000"/>
              </a:solidFill>
              <a:cs typeface="Arial" panose="020B0604020202020204" pitchFamily="34" charset="0"/>
            </a:endParaRPr>
          </a:p>
        </p:txBody>
      </p:sp>
      <p:sp>
        <p:nvSpPr>
          <p:cNvPr id="1027" name="TextBox 6">
            <a:extLst>
              <a:ext uri="{FF2B5EF4-FFF2-40B4-BE49-F238E27FC236}">
                <a16:creationId xmlns:a16="http://schemas.microsoft.com/office/drawing/2014/main" id="{2F8709A1-9D90-9E4F-A02C-7C0BF09443FF}"/>
              </a:ext>
            </a:extLst>
          </p:cNvPr>
          <p:cNvSpPr txBox="1">
            <a:spLocks noChangeArrowheads="1"/>
          </p:cNvSpPr>
          <p:nvPr/>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cs typeface="Arial" panose="020B0604020202020204" pitchFamily="34" charset="0"/>
              </a:rPr>
              <a:t>|     hexagon.com</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70" r:id="rId20"/>
    <p:sldLayoutId id="2147483891" r:id="rId21"/>
    <p:sldLayoutId id="2147483892"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883" r:id="rId35"/>
    <p:sldLayoutId id="2147483884" r:id="rId36"/>
    <p:sldLayoutId id="2147483885" r:id="rId37"/>
    <p:sldLayoutId id="2147483886" r:id="rId38"/>
    <p:sldLayoutId id="2147483887" r:id="rId39"/>
    <p:sldLayoutId id="2147483888" r:id="rId40"/>
    <p:sldLayoutId id="2147483889" r:id="rId41"/>
    <p:sldLayoutId id="2147483890" r:id="rId42"/>
    <p:sldLayoutId id="2147483899" r:id="rId43"/>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477871"/>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 id="2147483928" r:id="rId27"/>
    <p:sldLayoutId id="2147483929" r:id="rId28"/>
    <p:sldLayoutId id="2147483930" r:id="rId29"/>
    <p:sldLayoutId id="2147483931" r:id="rId30"/>
    <p:sldLayoutId id="2147483932" r:id="rId31"/>
    <p:sldLayoutId id="2147483933" r:id="rId32"/>
    <p:sldLayoutId id="2147483934" r:id="rId33"/>
    <p:sldLayoutId id="2147483935" r:id="rId34"/>
    <p:sldLayoutId id="2147483936" r:id="rId35"/>
    <p:sldLayoutId id="2147483937" r:id="rId36"/>
    <p:sldLayoutId id="2147483938" r:id="rId37"/>
    <p:sldLayoutId id="2147483939" r:id="rId38"/>
    <p:sldLayoutId id="2147483940" r:id="rId39"/>
    <p:sldLayoutId id="2147483941" r:id="rId40"/>
    <p:sldLayoutId id="2147483942" r:id="rId41"/>
    <p:sldLayoutId id="2147483943" r:id="rId42"/>
    <p:sldLayoutId id="2147483944" r:id="rId43"/>
    <p:sldLayoutId id="2147483945" r:id="rId44"/>
    <p:sldLayoutId id="2147483946" r:id="rId45"/>
    <p:sldLayoutId id="2147483947" r:id="rId46"/>
    <p:sldLayoutId id="2147483948" r:id="rId47"/>
    <p:sldLayoutId id="2147483949" r:id="rId48"/>
    <p:sldLayoutId id="2147483950" r:id="rId49"/>
    <p:sldLayoutId id="2147483951" r:id="rId50"/>
    <p:sldLayoutId id="2147483952" r:id="rId51"/>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52.png"/><Relationship Id="rId18" Type="http://schemas.openxmlformats.org/officeDocument/2006/relationships/image" Target="../media/image72.jpeg"/><Relationship Id="rId3" Type="http://schemas.openxmlformats.org/officeDocument/2006/relationships/image" Target="../media/image60.jpeg"/><Relationship Id="rId21" Type="http://schemas.openxmlformats.org/officeDocument/2006/relationships/image" Target="../media/image56.png"/><Relationship Id="rId7" Type="http://schemas.openxmlformats.org/officeDocument/2006/relationships/image" Target="../media/image64.jpeg"/><Relationship Id="rId12" Type="http://schemas.openxmlformats.org/officeDocument/2006/relationships/image" Target="../media/image68.jpeg"/><Relationship Id="rId17" Type="http://schemas.openxmlformats.org/officeDocument/2006/relationships/image" Target="../media/image71.jpeg"/><Relationship Id="rId2" Type="http://schemas.openxmlformats.org/officeDocument/2006/relationships/image" Target="../media/image59.jpeg"/><Relationship Id="rId16" Type="http://schemas.openxmlformats.org/officeDocument/2006/relationships/image" Target="../media/image70.jpeg"/><Relationship Id="rId20" Type="http://schemas.openxmlformats.org/officeDocument/2006/relationships/image" Target="../media/image55.png"/><Relationship Id="rId1" Type="http://schemas.openxmlformats.org/officeDocument/2006/relationships/slideLayout" Target="../slideLayouts/slideLayout20.xml"/><Relationship Id="rId6" Type="http://schemas.openxmlformats.org/officeDocument/2006/relationships/image" Target="../media/image63.jpeg"/><Relationship Id="rId11" Type="http://schemas.openxmlformats.org/officeDocument/2006/relationships/image" Target="../media/image67.jpeg"/><Relationship Id="rId5" Type="http://schemas.openxmlformats.org/officeDocument/2006/relationships/image" Target="../media/image62.gif"/><Relationship Id="rId15" Type="http://schemas.openxmlformats.org/officeDocument/2006/relationships/image" Target="../media/image69.jpeg"/><Relationship Id="rId23" Type="http://schemas.openxmlformats.org/officeDocument/2006/relationships/image" Target="../media/image73.jpeg"/><Relationship Id="rId10" Type="http://schemas.openxmlformats.org/officeDocument/2006/relationships/image" Target="../media/image51.png"/><Relationship Id="rId19" Type="http://schemas.openxmlformats.org/officeDocument/2006/relationships/image" Target="../media/image54.png"/><Relationship Id="rId4" Type="http://schemas.openxmlformats.org/officeDocument/2006/relationships/image" Target="../media/image61.jpeg"/><Relationship Id="rId9" Type="http://schemas.openxmlformats.org/officeDocument/2006/relationships/image" Target="../media/image66.png"/><Relationship Id="rId14" Type="http://schemas.openxmlformats.org/officeDocument/2006/relationships/image" Target="../media/image53.png"/><Relationship Id="rId22"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0.xml"/><Relationship Id="rId5" Type="http://schemas.openxmlformats.org/officeDocument/2006/relationships/image" Target="../media/image77.jpeg"/><Relationship Id="rId4" Type="http://schemas.openxmlformats.org/officeDocument/2006/relationships/image" Target="../media/image76.jpe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 Id="rId5" Type="http://schemas.openxmlformats.org/officeDocument/2006/relationships/image" Target="../media/image81.pn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slideLayout" Target="../slideLayouts/slideLayout20.xml"/><Relationship Id="rId1" Type="http://schemas.openxmlformats.org/officeDocument/2006/relationships/themeOverride" Target="../theme/themeOverride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jfif"/></Relationships>
</file>

<file path=ppt/slides/_rels/slide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customXml" Target="../../customXml/item15.xml"/><Relationship Id="rId1" Type="http://schemas.openxmlformats.org/officeDocument/2006/relationships/customXml" Target="../../customXml/item5.xml"/><Relationship Id="rId5" Type="http://schemas.openxmlformats.org/officeDocument/2006/relationships/image" Target="../media/image89.bin"/><Relationship Id="rId4"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0.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39.bin"/><Relationship Id="rId2" Type="http://schemas.openxmlformats.org/officeDocument/2006/relationships/customXml" Target="../../customXml/item13.xml"/><Relationship Id="rId1" Type="http://schemas.openxmlformats.org/officeDocument/2006/relationships/customXml" Target="../../customXml/item8.xml"/><Relationship Id="rId6" Type="http://schemas.openxmlformats.org/officeDocument/2006/relationships/notesSlide" Target="../notesSlides/notesSlide2.xml"/><Relationship Id="rId5" Type="http://schemas.openxmlformats.org/officeDocument/2006/relationships/slideLayout" Target="../slideLayouts/slideLayout20.xml"/><Relationship Id="rId4" Type="http://schemas.openxmlformats.org/officeDocument/2006/relationships/video" Target="../media/media1.mp4"/></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41.bin"/><Relationship Id="rId2" Type="http://schemas.openxmlformats.org/officeDocument/2006/relationships/customXml" Target="../../customXml/item4.xml"/><Relationship Id="rId1" Type="http://schemas.openxmlformats.org/officeDocument/2006/relationships/customXml" Target="../../customXml/item3.xml"/><Relationship Id="rId6" Type="http://schemas.openxmlformats.org/officeDocument/2006/relationships/image" Target="../media/image2.emf"/><Relationship Id="rId5" Type="http://schemas.openxmlformats.org/officeDocument/2006/relationships/image" Target="../media/image40.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0.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1"/>
            <a:ext cx="5073346" cy="1687042"/>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Overview </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OP Pro</a:t>
            </a: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Technical Concepts</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uby programming language">
            <a:extLst>
              <a:ext uri="{FF2B5EF4-FFF2-40B4-BE49-F238E27FC236}">
                <a16:creationId xmlns:a16="http://schemas.microsoft.com/office/drawing/2014/main" id="{11A9B6B9-732C-4341-9D9F-F49B5BB09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4974" y="1729490"/>
            <a:ext cx="480614" cy="5767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bjective-c logo">
            <a:extLst>
              <a:ext uri="{FF2B5EF4-FFF2-40B4-BE49-F238E27FC236}">
                <a16:creationId xmlns:a16="http://schemas.microsoft.com/office/drawing/2014/main" id="{B58AD219-1EF1-417E-B815-F5276BC80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1068" y="2464480"/>
            <a:ext cx="861411" cy="7221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ubuntu logo">
            <a:extLst>
              <a:ext uri="{FF2B5EF4-FFF2-40B4-BE49-F238E27FC236}">
                <a16:creationId xmlns:a16="http://schemas.microsoft.com/office/drawing/2014/main" id="{AFEFC25F-DB99-4B5E-B3D7-818223B0A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8541" y="4394202"/>
            <a:ext cx="1008288" cy="56539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QLite">
            <a:extLst>
              <a:ext uri="{FF2B5EF4-FFF2-40B4-BE49-F238E27FC236}">
                <a16:creationId xmlns:a16="http://schemas.microsoft.com/office/drawing/2014/main" id="{05596621-927F-41A4-B6BD-5080035F4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293" y="3497787"/>
            <a:ext cx="1047749" cy="4810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ostgresql logo">
            <a:extLst>
              <a:ext uri="{FF2B5EF4-FFF2-40B4-BE49-F238E27FC236}">
                <a16:creationId xmlns:a16="http://schemas.microsoft.com/office/drawing/2014/main" id="{3CFC54D8-FBCC-47A0-972A-FEC9DADEC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1979" y="3310736"/>
            <a:ext cx="861411" cy="95712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srs logo">
            <a:extLst>
              <a:ext uri="{FF2B5EF4-FFF2-40B4-BE49-F238E27FC236}">
                <a16:creationId xmlns:a16="http://schemas.microsoft.com/office/drawing/2014/main" id="{350E2BD5-F6F5-4397-A7A8-CF4B79B887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55576" y="3528998"/>
            <a:ext cx="1329231" cy="48044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microsoft windows server 2019 logo">
            <a:extLst>
              <a:ext uri="{FF2B5EF4-FFF2-40B4-BE49-F238E27FC236}">
                <a16:creationId xmlns:a16="http://schemas.microsoft.com/office/drawing/2014/main" id="{FAE27D30-8A17-4BAE-8224-FE0F6B50DB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58773" y="4104635"/>
            <a:ext cx="1529880" cy="9941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penWrt Wiki">
            <a:extLst>
              <a:ext uri="{FF2B5EF4-FFF2-40B4-BE49-F238E27FC236}">
                <a16:creationId xmlns:a16="http://schemas.microsoft.com/office/drawing/2014/main" id="{77F8B61B-19AD-4CDD-AFFE-52F71DCD5E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7490" y="4461577"/>
            <a:ext cx="1304925" cy="400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CC13E0E-15F0-4FA0-92D3-086A54DB8CF3}"/>
              </a:ext>
            </a:extLst>
          </p:cNvPr>
          <p:cNvPicPr>
            <a:picLocks noChangeAspect="1"/>
          </p:cNvPicPr>
          <p:nvPr/>
        </p:nvPicPr>
        <p:blipFill>
          <a:blip r:embed="rId10"/>
          <a:stretch>
            <a:fillRect/>
          </a:stretch>
        </p:blipFill>
        <p:spPr>
          <a:xfrm>
            <a:off x="7921609" y="1319255"/>
            <a:ext cx="1923015" cy="674742"/>
          </a:xfrm>
          <a:prstGeom prst="rect">
            <a:avLst/>
          </a:prstGeom>
        </p:spPr>
      </p:pic>
      <p:pic>
        <p:nvPicPr>
          <p:cNvPr id="1048" name="Picture 24" descr="Image result for windows 10 logo">
            <a:extLst>
              <a:ext uri="{FF2B5EF4-FFF2-40B4-BE49-F238E27FC236}">
                <a16:creationId xmlns:a16="http://schemas.microsoft.com/office/drawing/2014/main" id="{0F98CCD5-0C0D-4F51-BCBB-A0E5713F4E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05527" y="4139879"/>
            <a:ext cx="1315822" cy="93615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mac os logo">
            <a:extLst>
              <a:ext uri="{FF2B5EF4-FFF2-40B4-BE49-F238E27FC236}">
                <a16:creationId xmlns:a16="http://schemas.microsoft.com/office/drawing/2014/main" id="{BAACDC36-ED45-4AA8-9F28-10E0876FCE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4218" y="4291452"/>
            <a:ext cx="1040067" cy="7789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Graphical user interface, application, website&#10;&#10;Description automatically generated">
            <a:extLst>
              <a:ext uri="{FF2B5EF4-FFF2-40B4-BE49-F238E27FC236}">
                <a16:creationId xmlns:a16="http://schemas.microsoft.com/office/drawing/2014/main" id="{9D2875EC-6ABE-4EDB-8D91-19008759F81C}"/>
              </a:ext>
            </a:extLst>
          </p:cNvPr>
          <p:cNvPicPr>
            <a:picLocks noChangeAspect="1"/>
          </p:cNvPicPr>
          <p:nvPr/>
        </p:nvPicPr>
        <p:blipFill>
          <a:blip r:embed="rId13"/>
          <a:stretch>
            <a:fillRect/>
          </a:stretch>
        </p:blipFill>
        <p:spPr>
          <a:xfrm>
            <a:off x="5679841" y="1319255"/>
            <a:ext cx="1643756" cy="689317"/>
          </a:xfrm>
          <a:prstGeom prst="rect">
            <a:avLst/>
          </a:prstGeom>
        </p:spPr>
      </p:pic>
      <p:pic>
        <p:nvPicPr>
          <p:cNvPr id="33" name="Picture 32">
            <a:extLst>
              <a:ext uri="{FF2B5EF4-FFF2-40B4-BE49-F238E27FC236}">
                <a16:creationId xmlns:a16="http://schemas.microsoft.com/office/drawing/2014/main" id="{5CF82F22-D28E-43DF-A1B6-8DDF6B7E7779}"/>
              </a:ext>
            </a:extLst>
          </p:cNvPr>
          <p:cNvPicPr>
            <a:picLocks noChangeAspect="1"/>
          </p:cNvPicPr>
          <p:nvPr/>
        </p:nvPicPr>
        <p:blipFill>
          <a:blip r:embed="rId14"/>
          <a:stretch>
            <a:fillRect/>
          </a:stretch>
        </p:blipFill>
        <p:spPr>
          <a:xfrm>
            <a:off x="1180225" y="1140154"/>
            <a:ext cx="1280855" cy="834045"/>
          </a:xfrm>
          <a:prstGeom prst="rect">
            <a:avLst/>
          </a:prstGeom>
        </p:spPr>
      </p:pic>
      <p:sp>
        <p:nvSpPr>
          <p:cNvPr id="34" name="Rectangle: Rounded Corners 33">
            <a:extLst>
              <a:ext uri="{FF2B5EF4-FFF2-40B4-BE49-F238E27FC236}">
                <a16:creationId xmlns:a16="http://schemas.microsoft.com/office/drawing/2014/main" id="{97A71CF7-058A-4126-B4DA-BB6E7BD72B70}"/>
              </a:ext>
            </a:extLst>
          </p:cNvPr>
          <p:cNvSpPr/>
          <p:nvPr/>
        </p:nvSpPr>
        <p:spPr>
          <a:xfrm>
            <a:off x="3797117" y="2566584"/>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sp>
        <p:nvSpPr>
          <p:cNvPr id="56" name="Rectangle: Rounded Corners 55">
            <a:extLst>
              <a:ext uri="{FF2B5EF4-FFF2-40B4-BE49-F238E27FC236}">
                <a16:creationId xmlns:a16="http://schemas.microsoft.com/office/drawing/2014/main" id="{45777D97-04E0-47DF-866A-AAE203E91CEC}"/>
              </a:ext>
            </a:extLst>
          </p:cNvPr>
          <p:cNvSpPr/>
          <p:nvPr/>
        </p:nvSpPr>
        <p:spPr>
          <a:xfrm>
            <a:off x="1285429" y="2564082"/>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pic>
        <p:nvPicPr>
          <p:cNvPr id="1072" name="Picture 48" descr="Image result for yocto project logo">
            <a:extLst>
              <a:ext uri="{FF2B5EF4-FFF2-40B4-BE49-F238E27FC236}">
                <a16:creationId xmlns:a16="http://schemas.microsoft.com/office/drawing/2014/main" id="{FA64CFC1-780E-47A7-B064-0BE661A9B5E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7326" y="4403569"/>
            <a:ext cx="1145023" cy="516067"/>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Image result for Linux Logo Transparent">
            <a:extLst>
              <a:ext uri="{FF2B5EF4-FFF2-40B4-BE49-F238E27FC236}">
                <a16:creationId xmlns:a16="http://schemas.microsoft.com/office/drawing/2014/main" id="{72C27AC9-14F8-4719-B9FC-06B7C640267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48908" y="4424140"/>
            <a:ext cx="1105376" cy="5627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xml logo">
            <a:extLst>
              <a:ext uri="{FF2B5EF4-FFF2-40B4-BE49-F238E27FC236}">
                <a16:creationId xmlns:a16="http://schemas.microsoft.com/office/drawing/2014/main" id="{BA169072-EB14-432B-8EC0-A53621E9F05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64790" y="864754"/>
            <a:ext cx="794358" cy="8410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tk logo">
            <a:extLst>
              <a:ext uri="{FF2B5EF4-FFF2-40B4-BE49-F238E27FC236}">
                <a16:creationId xmlns:a16="http://schemas.microsoft.com/office/drawing/2014/main" id="{DFCE01E9-4C3E-4C31-969D-31007C2AD4A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01596" y="1038740"/>
            <a:ext cx="683211" cy="5767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985F41C-6D3E-4F28-9617-8F485981EB13}"/>
              </a:ext>
            </a:extLst>
          </p:cNvPr>
          <p:cNvPicPr>
            <a:picLocks noChangeAspect="1"/>
          </p:cNvPicPr>
          <p:nvPr/>
        </p:nvPicPr>
        <p:blipFill>
          <a:blip r:embed="rId19"/>
          <a:stretch>
            <a:fillRect/>
          </a:stretch>
        </p:blipFill>
        <p:spPr>
          <a:xfrm>
            <a:off x="412920" y="5222909"/>
            <a:ext cx="2839619" cy="858489"/>
          </a:xfrm>
          <a:prstGeom prst="rect">
            <a:avLst/>
          </a:prstGeom>
        </p:spPr>
      </p:pic>
      <p:pic>
        <p:nvPicPr>
          <p:cNvPr id="12" name="Picture 11">
            <a:extLst>
              <a:ext uri="{FF2B5EF4-FFF2-40B4-BE49-F238E27FC236}">
                <a16:creationId xmlns:a16="http://schemas.microsoft.com/office/drawing/2014/main" id="{73992E40-708D-4EDF-8979-6FCEE4C9AE5F}"/>
              </a:ext>
            </a:extLst>
          </p:cNvPr>
          <p:cNvPicPr>
            <a:picLocks noChangeAspect="1"/>
          </p:cNvPicPr>
          <p:nvPr/>
        </p:nvPicPr>
        <p:blipFill>
          <a:blip r:embed="rId20"/>
          <a:stretch>
            <a:fillRect/>
          </a:stretch>
        </p:blipFill>
        <p:spPr>
          <a:xfrm>
            <a:off x="3460804" y="5369352"/>
            <a:ext cx="1743760" cy="618753"/>
          </a:xfrm>
          <a:prstGeom prst="rect">
            <a:avLst/>
          </a:prstGeom>
        </p:spPr>
      </p:pic>
      <p:pic>
        <p:nvPicPr>
          <p:cNvPr id="36" name="Picture 35">
            <a:extLst>
              <a:ext uri="{FF2B5EF4-FFF2-40B4-BE49-F238E27FC236}">
                <a16:creationId xmlns:a16="http://schemas.microsoft.com/office/drawing/2014/main" id="{D03BC3CB-528F-4419-8015-07380E93B5B9}"/>
              </a:ext>
            </a:extLst>
          </p:cNvPr>
          <p:cNvPicPr>
            <a:picLocks noChangeAspect="1"/>
          </p:cNvPicPr>
          <p:nvPr/>
        </p:nvPicPr>
        <p:blipFill>
          <a:blip r:embed="rId20"/>
          <a:stretch>
            <a:fillRect/>
          </a:stretch>
        </p:blipFill>
        <p:spPr>
          <a:xfrm>
            <a:off x="8100864" y="5350624"/>
            <a:ext cx="1743760" cy="618753"/>
          </a:xfrm>
          <a:prstGeom prst="rect">
            <a:avLst/>
          </a:prstGeom>
        </p:spPr>
      </p:pic>
      <p:pic>
        <p:nvPicPr>
          <p:cNvPr id="17" name="Picture 16">
            <a:extLst>
              <a:ext uri="{FF2B5EF4-FFF2-40B4-BE49-F238E27FC236}">
                <a16:creationId xmlns:a16="http://schemas.microsoft.com/office/drawing/2014/main" id="{E5936DCF-EA2C-40B8-B20A-79C9D696801A}"/>
              </a:ext>
            </a:extLst>
          </p:cNvPr>
          <p:cNvPicPr>
            <a:picLocks noChangeAspect="1"/>
          </p:cNvPicPr>
          <p:nvPr/>
        </p:nvPicPr>
        <p:blipFill>
          <a:blip r:embed="rId21"/>
          <a:stretch>
            <a:fillRect/>
          </a:stretch>
        </p:blipFill>
        <p:spPr>
          <a:xfrm>
            <a:off x="5597338" y="5297418"/>
            <a:ext cx="997324" cy="816992"/>
          </a:xfrm>
          <a:prstGeom prst="rect">
            <a:avLst/>
          </a:prstGeom>
        </p:spPr>
      </p:pic>
      <p:pic>
        <p:nvPicPr>
          <p:cNvPr id="19" name="Picture 18">
            <a:extLst>
              <a:ext uri="{FF2B5EF4-FFF2-40B4-BE49-F238E27FC236}">
                <a16:creationId xmlns:a16="http://schemas.microsoft.com/office/drawing/2014/main" id="{AA2F808E-006F-492F-9971-B5D76796A9A7}"/>
              </a:ext>
            </a:extLst>
          </p:cNvPr>
          <p:cNvPicPr>
            <a:picLocks noChangeAspect="1"/>
          </p:cNvPicPr>
          <p:nvPr/>
        </p:nvPicPr>
        <p:blipFill>
          <a:blip r:embed="rId22"/>
          <a:stretch>
            <a:fillRect/>
          </a:stretch>
        </p:blipFill>
        <p:spPr>
          <a:xfrm>
            <a:off x="6829746" y="5350624"/>
            <a:ext cx="1254555" cy="765491"/>
          </a:xfrm>
          <a:prstGeom prst="rect">
            <a:avLst/>
          </a:prstGeom>
        </p:spPr>
      </p:pic>
      <p:cxnSp>
        <p:nvCxnSpPr>
          <p:cNvPr id="7" name="Connector: Elbow 6">
            <a:extLst>
              <a:ext uri="{FF2B5EF4-FFF2-40B4-BE49-F238E27FC236}">
                <a16:creationId xmlns:a16="http://schemas.microsoft.com/office/drawing/2014/main" id="{23CE4DEC-2CB6-4D63-8D96-A32809DF35BB}"/>
              </a:ext>
            </a:extLst>
          </p:cNvPr>
          <p:cNvCxnSpPr>
            <a:cxnSpLocks/>
            <a:stCxn id="16" idx="1"/>
            <a:endCxn id="34" idx="0"/>
          </p:cNvCxnSpPr>
          <p:nvPr/>
        </p:nvCxnSpPr>
        <p:spPr>
          <a:xfrm rot="10800000" flipV="1">
            <a:off x="4332685" y="1663914"/>
            <a:ext cx="1347157" cy="9026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67E315F-BB16-4221-A91B-6AF44B68CCD5}"/>
              </a:ext>
            </a:extLst>
          </p:cNvPr>
          <p:cNvCxnSpPr>
            <a:cxnSpLocks/>
            <a:stCxn id="1036" idx="3"/>
            <a:endCxn id="1042" idx="1"/>
          </p:cNvCxnSpPr>
          <p:nvPr/>
        </p:nvCxnSpPr>
        <p:spPr>
          <a:xfrm flipV="1">
            <a:off x="4763390" y="3786115"/>
            <a:ext cx="3617077" cy="31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957EEE3-A688-4B79-86B7-93F4A5107BDC}"/>
              </a:ext>
            </a:extLst>
          </p:cNvPr>
          <p:cNvCxnSpPr>
            <a:stCxn id="33" idx="2"/>
            <a:endCxn id="56" idx="0"/>
          </p:cNvCxnSpPr>
          <p:nvPr/>
        </p:nvCxnSpPr>
        <p:spPr>
          <a:xfrm rot="16200000" flipH="1">
            <a:off x="1525883" y="2268968"/>
            <a:ext cx="589883" cy="3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85209A8-E085-4C54-B8B3-E47024AAE687}"/>
              </a:ext>
            </a:extLst>
          </p:cNvPr>
          <p:cNvCxnSpPr>
            <a:cxnSpLocks/>
            <a:stCxn id="56" idx="2"/>
            <a:endCxn id="1034" idx="0"/>
          </p:cNvCxnSpPr>
          <p:nvPr/>
        </p:nvCxnSpPr>
        <p:spPr>
          <a:xfrm rot="16200000" flipH="1">
            <a:off x="1601117" y="3274736"/>
            <a:ext cx="442930" cy="31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E0116C3-803D-4851-ADF6-EFDF90BC1F81}"/>
              </a:ext>
            </a:extLst>
          </p:cNvPr>
          <p:cNvCxnSpPr>
            <a:stCxn id="34" idx="2"/>
            <a:endCxn id="1036" idx="0"/>
          </p:cNvCxnSpPr>
          <p:nvPr/>
        </p:nvCxnSpPr>
        <p:spPr>
          <a:xfrm rot="16200000" flipH="1">
            <a:off x="4205996" y="3184046"/>
            <a:ext cx="253377"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2" name="Picture 18" descr="Image result for sql server database logo">
            <a:extLst>
              <a:ext uri="{FF2B5EF4-FFF2-40B4-BE49-F238E27FC236}">
                <a16:creationId xmlns:a16="http://schemas.microsoft.com/office/drawing/2014/main" id="{14E4F661-FFA6-4E39-891C-69D0D290AE1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80467" y="3356146"/>
            <a:ext cx="997323" cy="85993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nector: Elbow 29">
            <a:extLst>
              <a:ext uri="{FF2B5EF4-FFF2-40B4-BE49-F238E27FC236}">
                <a16:creationId xmlns:a16="http://schemas.microsoft.com/office/drawing/2014/main" id="{F1BC8312-EB47-4F2C-A840-47FEA39FC31C}"/>
              </a:ext>
            </a:extLst>
          </p:cNvPr>
          <p:cNvCxnSpPr>
            <a:stCxn id="8" idx="2"/>
            <a:endCxn id="1042" idx="0"/>
          </p:cNvCxnSpPr>
          <p:nvPr/>
        </p:nvCxnSpPr>
        <p:spPr>
          <a:xfrm rot="5400000">
            <a:off x="8200049" y="2673077"/>
            <a:ext cx="1362149" cy="39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A76CD39-3B35-4F37-B9E8-475282C00220}"/>
              </a:ext>
            </a:extLst>
          </p:cNvPr>
          <p:cNvCxnSpPr>
            <a:cxnSpLocks/>
            <a:stCxn id="56" idx="3"/>
            <a:endCxn id="34" idx="1"/>
          </p:cNvCxnSpPr>
          <p:nvPr/>
        </p:nvCxnSpPr>
        <p:spPr>
          <a:xfrm>
            <a:off x="2356563" y="2809470"/>
            <a:ext cx="1440554" cy="25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itle 2">
            <a:extLst>
              <a:ext uri="{FF2B5EF4-FFF2-40B4-BE49-F238E27FC236}">
                <a16:creationId xmlns:a16="http://schemas.microsoft.com/office/drawing/2014/main" id="{1F59F0FD-673A-440B-BD43-9EDE20AB6EB4}"/>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OP Pro Technologies</a:t>
            </a:r>
          </a:p>
        </p:txBody>
      </p:sp>
    </p:spTree>
    <p:extLst>
      <p:ext uri="{BB962C8B-B14F-4D97-AF65-F5344CB8AC3E}">
        <p14:creationId xmlns:p14="http://schemas.microsoft.com/office/powerpoint/2010/main" val="66428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500"/>
                                        <p:tgtEl>
                                          <p:spTgt spid="56"/>
                                        </p:tgtEl>
                                      </p:cBhvr>
                                    </p:animEffect>
                                  </p:childTnLst>
                                </p:cTn>
                              </p:par>
                              <p:par>
                                <p:cTn id="11" presetID="22" presetClass="entr" presetSubtype="4" fill="hold" nodeType="withEffect">
                                  <p:stCondLst>
                                    <p:cond delay="0"/>
                                  </p:stCondLst>
                                  <p:childTnLst>
                                    <p:set>
                                      <p:cBhvr>
                                        <p:cTn id="12" dur="1" fill="hold">
                                          <p:stCondLst>
                                            <p:cond delay="0"/>
                                          </p:stCondLst>
                                        </p:cTn>
                                        <p:tgtEl>
                                          <p:spTgt spid="1034"/>
                                        </p:tgtEl>
                                        <p:attrNameLst>
                                          <p:attrName>style.visibility</p:attrName>
                                        </p:attrNameLst>
                                      </p:cBhvr>
                                      <p:to>
                                        <p:strVal val="visible"/>
                                      </p:to>
                                    </p:set>
                                    <p:animEffect transition="in" filter="wipe(down)">
                                      <p:cBhvr>
                                        <p:cTn id="13" dur="500"/>
                                        <p:tgtEl>
                                          <p:spTgt spid="1034"/>
                                        </p:tgtEl>
                                      </p:cBhvr>
                                    </p:animEffect>
                                  </p:childTnLst>
                                </p:cTn>
                              </p:par>
                              <p:par>
                                <p:cTn id="14" presetID="22" presetClass="entr" presetSubtype="4" fill="hold" nodeType="withEffect">
                                  <p:stCondLst>
                                    <p:cond delay="0"/>
                                  </p:stCondLst>
                                  <p:childTnLst>
                                    <p:set>
                                      <p:cBhvr>
                                        <p:cTn id="15" dur="1" fill="hold">
                                          <p:stCondLst>
                                            <p:cond delay="0"/>
                                          </p:stCondLst>
                                        </p:cTn>
                                        <p:tgtEl>
                                          <p:spTgt spid="1072"/>
                                        </p:tgtEl>
                                        <p:attrNameLst>
                                          <p:attrName>style.visibility</p:attrName>
                                        </p:attrNameLst>
                                      </p:cBhvr>
                                      <p:to>
                                        <p:strVal val="visible"/>
                                      </p:to>
                                    </p:set>
                                    <p:animEffect transition="in" filter="wipe(down)">
                                      <p:cBhvr>
                                        <p:cTn id="16" dur="500"/>
                                        <p:tgtEl>
                                          <p:spTgt spid="1072"/>
                                        </p:tgtEl>
                                      </p:cBhvr>
                                    </p:animEffect>
                                  </p:childTnLst>
                                </p:cTn>
                              </p:par>
                              <p:par>
                                <p:cTn id="17" presetID="22" presetClass="entr" presetSubtype="4" fill="hold" nodeType="withEffect">
                                  <p:stCondLst>
                                    <p:cond delay="0"/>
                                  </p:stCondLst>
                                  <p:childTnLst>
                                    <p:set>
                                      <p:cBhvr>
                                        <p:cTn id="18" dur="1" fill="hold">
                                          <p:stCondLst>
                                            <p:cond delay="0"/>
                                          </p:stCondLst>
                                        </p:cTn>
                                        <p:tgtEl>
                                          <p:spTgt spid="1046"/>
                                        </p:tgtEl>
                                        <p:attrNameLst>
                                          <p:attrName>style.visibility</p:attrName>
                                        </p:attrNameLst>
                                      </p:cBhvr>
                                      <p:to>
                                        <p:strVal val="visible"/>
                                      </p:to>
                                    </p:set>
                                    <p:animEffect transition="in" filter="wipe(down)">
                                      <p:cBhvr>
                                        <p:cTn id="19" dur="500"/>
                                        <p:tgtEl>
                                          <p:spTgt spid="1046"/>
                                        </p:tgtEl>
                                      </p:cBhvr>
                                    </p:animEffect>
                                  </p:childTnLst>
                                </p:cTn>
                              </p:par>
                              <p:par>
                                <p:cTn id="20" presetID="2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500"/>
                                        <p:tgtEl>
                                          <p:spTgt spid="34"/>
                                        </p:tgtEl>
                                      </p:cBhvr>
                                    </p:animEffect>
                                  </p:childTnLst>
                                </p:cTn>
                              </p:par>
                              <p:par>
                                <p:cTn id="28" presetID="22" presetClass="entr" presetSubtype="4" fill="hold" nodeType="withEffect">
                                  <p:stCondLst>
                                    <p:cond delay="0"/>
                                  </p:stCondLst>
                                  <p:childTnLst>
                                    <p:set>
                                      <p:cBhvr>
                                        <p:cTn id="29" dur="1" fill="hold">
                                          <p:stCondLst>
                                            <p:cond delay="0"/>
                                          </p:stCondLst>
                                        </p:cTn>
                                        <p:tgtEl>
                                          <p:spTgt spid="1036"/>
                                        </p:tgtEl>
                                        <p:attrNameLst>
                                          <p:attrName>style.visibility</p:attrName>
                                        </p:attrNameLst>
                                      </p:cBhvr>
                                      <p:to>
                                        <p:strVal val="visible"/>
                                      </p:to>
                                    </p:set>
                                    <p:animEffect transition="in" filter="wipe(down)">
                                      <p:cBhvr>
                                        <p:cTn id="30" dur="500"/>
                                        <p:tgtEl>
                                          <p:spTgt spid="1036"/>
                                        </p:tgtEl>
                                      </p:cBhvr>
                                    </p:animEffect>
                                  </p:childTnLst>
                                </p:cTn>
                              </p:par>
                              <p:par>
                                <p:cTn id="31" presetID="22" presetClass="entr" presetSubtype="4" fill="hold" nodeType="withEffect">
                                  <p:stCondLst>
                                    <p:cond delay="0"/>
                                  </p:stCondLst>
                                  <p:childTnLst>
                                    <p:set>
                                      <p:cBhvr>
                                        <p:cTn id="32" dur="1" fill="hold">
                                          <p:stCondLst>
                                            <p:cond delay="0"/>
                                          </p:stCondLst>
                                        </p:cTn>
                                        <p:tgtEl>
                                          <p:spTgt spid="1032"/>
                                        </p:tgtEl>
                                        <p:attrNameLst>
                                          <p:attrName>style.visibility</p:attrName>
                                        </p:attrNameLst>
                                      </p:cBhvr>
                                      <p:to>
                                        <p:strVal val="visible"/>
                                      </p:to>
                                    </p:set>
                                    <p:animEffect transition="in" filter="wipe(down)">
                                      <p:cBhvr>
                                        <p:cTn id="33" dur="500"/>
                                        <p:tgtEl>
                                          <p:spTgt spid="1032"/>
                                        </p:tgtEl>
                                      </p:cBhvr>
                                    </p:animEffect>
                                  </p:childTnLst>
                                </p:cTn>
                              </p:par>
                              <p:par>
                                <p:cTn id="34" presetID="22" presetClass="entr" presetSubtype="4"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par>
                                <p:cTn id="42" presetID="22" presetClass="entr" presetSubtype="4" fill="hold" nodeType="withEffect">
                                  <p:stCondLst>
                                    <p:cond delay="0"/>
                                  </p:stCondLst>
                                  <p:childTnLst>
                                    <p:set>
                                      <p:cBhvr>
                                        <p:cTn id="43" dur="1" fill="hold">
                                          <p:stCondLst>
                                            <p:cond delay="0"/>
                                          </p:stCondLst>
                                        </p:cTn>
                                        <p:tgtEl>
                                          <p:spTgt spid="1048"/>
                                        </p:tgtEl>
                                        <p:attrNameLst>
                                          <p:attrName>style.visibility</p:attrName>
                                        </p:attrNameLst>
                                      </p:cBhvr>
                                      <p:to>
                                        <p:strVal val="visible"/>
                                      </p:to>
                                    </p:set>
                                    <p:animEffect transition="in" filter="wipe(down)">
                                      <p:cBhvr>
                                        <p:cTn id="44" dur="500"/>
                                        <p:tgtEl>
                                          <p:spTgt spid="1048"/>
                                        </p:tgtEl>
                                      </p:cBhvr>
                                    </p:animEffect>
                                  </p:childTnLst>
                                </p:cTn>
                              </p:par>
                              <p:par>
                                <p:cTn id="45" presetID="22" presetClass="entr" presetSubtype="4" fill="hold" nodeType="withEffect">
                                  <p:stCondLst>
                                    <p:cond delay="0"/>
                                  </p:stCondLst>
                                  <p:childTnLst>
                                    <p:set>
                                      <p:cBhvr>
                                        <p:cTn id="46" dur="1" fill="hold">
                                          <p:stCondLst>
                                            <p:cond delay="0"/>
                                          </p:stCondLst>
                                        </p:cTn>
                                        <p:tgtEl>
                                          <p:spTgt spid="1050"/>
                                        </p:tgtEl>
                                        <p:attrNameLst>
                                          <p:attrName>style.visibility</p:attrName>
                                        </p:attrNameLst>
                                      </p:cBhvr>
                                      <p:to>
                                        <p:strVal val="visible"/>
                                      </p:to>
                                    </p:set>
                                    <p:animEffect transition="in" filter="wipe(down)">
                                      <p:cBhvr>
                                        <p:cTn id="47" dur="500"/>
                                        <p:tgtEl>
                                          <p:spTgt spid="1050"/>
                                        </p:tgtEl>
                                      </p:cBhvr>
                                    </p:animEffect>
                                  </p:childTnLst>
                                </p:cTn>
                              </p:par>
                              <p:par>
                                <p:cTn id="48" presetID="22" presetClass="entr" presetSubtype="4"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down)">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down)">
                                      <p:cBhvr>
                                        <p:cTn id="58" dur="500"/>
                                        <p:tgtEl>
                                          <p:spTgt spid="8"/>
                                        </p:tgtEl>
                                      </p:cBhvr>
                                    </p:animEffect>
                                  </p:childTnLst>
                                </p:cTn>
                              </p:par>
                              <p:par>
                                <p:cTn id="59" presetID="22" presetClass="entr" presetSubtype="4" fill="hold" nodeType="withEffect">
                                  <p:stCondLst>
                                    <p:cond delay="0"/>
                                  </p:stCondLst>
                                  <p:childTnLst>
                                    <p:set>
                                      <p:cBhvr>
                                        <p:cTn id="60" dur="1" fill="hold">
                                          <p:stCondLst>
                                            <p:cond delay="0"/>
                                          </p:stCondLst>
                                        </p:cTn>
                                        <p:tgtEl>
                                          <p:spTgt spid="1042"/>
                                        </p:tgtEl>
                                        <p:attrNameLst>
                                          <p:attrName>style.visibility</p:attrName>
                                        </p:attrNameLst>
                                      </p:cBhvr>
                                      <p:to>
                                        <p:strVal val="visible"/>
                                      </p:to>
                                    </p:set>
                                    <p:animEffect transition="in" filter="wipe(down)">
                                      <p:cBhvr>
                                        <p:cTn id="61" dur="500"/>
                                        <p:tgtEl>
                                          <p:spTgt spid="1042"/>
                                        </p:tgtEl>
                                      </p:cBhvr>
                                    </p:animEffect>
                                  </p:childTnLst>
                                </p:cTn>
                              </p:par>
                              <p:par>
                                <p:cTn id="62" presetID="22" presetClass="entr" presetSubtype="4" fill="hold" nodeType="withEffect">
                                  <p:stCondLst>
                                    <p:cond delay="0"/>
                                  </p:stCondLst>
                                  <p:childTnLst>
                                    <p:set>
                                      <p:cBhvr>
                                        <p:cTn id="63" dur="1" fill="hold">
                                          <p:stCondLst>
                                            <p:cond delay="0"/>
                                          </p:stCondLst>
                                        </p:cTn>
                                        <p:tgtEl>
                                          <p:spTgt spid="1044"/>
                                        </p:tgtEl>
                                        <p:attrNameLst>
                                          <p:attrName>style.visibility</p:attrName>
                                        </p:attrNameLst>
                                      </p:cBhvr>
                                      <p:to>
                                        <p:strVal val="visible"/>
                                      </p:to>
                                    </p:set>
                                    <p:animEffect transition="in" filter="wipe(down)">
                                      <p:cBhvr>
                                        <p:cTn id="64" dur="500"/>
                                        <p:tgtEl>
                                          <p:spTgt spid="1044"/>
                                        </p:tgtEl>
                                      </p:cBhvr>
                                    </p:animEffect>
                                  </p:childTnLst>
                                </p:cTn>
                              </p:par>
                              <p:par>
                                <p:cTn id="65" presetID="22" presetClass="entr" presetSubtype="4"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down)">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par>
                                <p:cTn id="81" presetID="10" presetClass="entr" presetSubtype="0"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2"/>
                                        </p:tgtEl>
                                        <p:attrNameLst>
                                          <p:attrName>style.visibility</p:attrName>
                                        </p:attrNameLst>
                                      </p:cBhvr>
                                      <p:to>
                                        <p:strVal val="visible"/>
                                      </p:to>
                                    </p:set>
                                    <p:animEffect transition="in" filter="wipe(down)">
                                      <p:cBhvr>
                                        <p:cTn id="103" dur="500"/>
                                        <p:tgtEl>
                                          <p:spTgt spid="2"/>
                                        </p:tgtEl>
                                      </p:cBhvr>
                                    </p:animEffect>
                                  </p:childTnLst>
                                </p:cTn>
                              </p:par>
                              <p:par>
                                <p:cTn id="104" presetID="22" presetClass="entr" presetSubtype="4" fill="hold" nodeType="withEffect">
                                  <p:stCondLst>
                                    <p:cond delay="0"/>
                                  </p:stCondLst>
                                  <p:childTnLst>
                                    <p:set>
                                      <p:cBhvr>
                                        <p:cTn id="105" dur="1" fill="hold">
                                          <p:stCondLst>
                                            <p:cond delay="0"/>
                                          </p:stCondLst>
                                        </p:cTn>
                                        <p:tgtEl>
                                          <p:spTgt spid="1030"/>
                                        </p:tgtEl>
                                        <p:attrNameLst>
                                          <p:attrName>style.visibility</p:attrName>
                                        </p:attrNameLst>
                                      </p:cBhvr>
                                      <p:to>
                                        <p:strVal val="visible"/>
                                      </p:to>
                                    </p:set>
                                    <p:animEffect transition="in" filter="wipe(down)">
                                      <p:cBhvr>
                                        <p:cTn id="106" dur="500"/>
                                        <p:tgtEl>
                                          <p:spTgt spid="1030"/>
                                        </p:tgtEl>
                                      </p:cBhvr>
                                    </p:animEffect>
                                  </p:childTnLst>
                                </p:cTn>
                              </p:par>
                              <p:par>
                                <p:cTn id="107" presetID="22" presetClass="entr" presetSubtype="4" fill="hold" nodeType="withEffect">
                                  <p:stCondLst>
                                    <p:cond delay="0"/>
                                  </p:stCondLst>
                                  <p:childTnLst>
                                    <p:set>
                                      <p:cBhvr>
                                        <p:cTn id="108" dur="1" fill="hold">
                                          <p:stCondLst>
                                            <p:cond delay="0"/>
                                          </p:stCondLst>
                                        </p:cTn>
                                        <p:tgtEl>
                                          <p:spTgt spid="1026"/>
                                        </p:tgtEl>
                                        <p:attrNameLst>
                                          <p:attrName>style.visibility</p:attrName>
                                        </p:attrNameLst>
                                      </p:cBhvr>
                                      <p:to>
                                        <p:strVal val="visible"/>
                                      </p:to>
                                    </p:set>
                                    <p:animEffect transition="in" filter="wipe(down)">
                                      <p:cBhvr>
                                        <p:cTn id="109" dur="500"/>
                                        <p:tgtEl>
                                          <p:spTgt spid="102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1028"/>
                                        </p:tgtEl>
                                        <p:attrNameLst>
                                          <p:attrName>style.visibility</p:attrName>
                                        </p:attrNameLst>
                                      </p:cBhvr>
                                      <p:to>
                                        <p:strVal val="visible"/>
                                      </p:to>
                                    </p:set>
                                    <p:animEffect transition="in" filter="wipe(down)">
                                      <p:cBhvr>
                                        <p:cTn id="114" dur="500"/>
                                        <p:tgtEl>
                                          <p:spTgt spid="10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1038"/>
                                        </p:tgtEl>
                                        <p:attrNameLst>
                                          <p:attrName>style.visibility</p:attrName>
                                        </p:attrNameLst>
                                      </p:cBhvr>
                                      <p:to>
                                        <p:strVal val="visible"/>
                                      </p:to>
                                    </p:set>
                                    <p:animEffect transition="in" filter="wipe(down)">
                                      <p:cBhvr>
                                        <p:cTn id="119" dur="500"/>
                                        <p:tgtEl>
                                          <p:spTgt spid="1038"/>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nodeType="clickEffect">
                                  <p:stCondLst>
                                    <p:cond delay="0"/>
                                  </p:stCondLst>
                                  <p:childTnLst>
                                    <p:set>
                                      <p:cBhvr>
                                        <p:cTn id="123" dur="1" fill="hold">
                                          <p:stCondLst>
                                            <p:cond delay="0"/>
                                          </p:stCondLst>
                                        </p:cTn>
                                        <p:tgtEl>
                                          <p:spTgt spid="1074"/>
                                        </p:tgtEl>
                                        <p:attrNameLst>
                                          <p:attrName>style.visibility</p:attrName>
                                        </p:attrNameLst>
                                      </p:cBhvr>
                                      <p:to>
                                        <p:strVal val="visible"/>
                                      </p:to>
                                    </p:set>
                                    <p:animEffect transition="in" filter="barn(inVertical)">
                                      <p:cBhvr>
                                        <p:cTn id="124" dur="500"/>
                                        <p:tgtEl>
                                          <p:spTgt spid="1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17EF1ADF-A008-4D1C-A51B-EBF771AFF321}"/>
              </a:ext>
            </a:extLst>
          </p:cNvPr>
          <p:cNvPicPr>
            <a:picLocks noChangeAspect="1"/>
          </p:cNvPicPr>
          <p:nvPr/>
        </p:nvPicPr>
        <p:blipFill>
          <a:blip r:embed="rId2"/>
          <a:stretch>
            <a:fillRect/>
          </a:stretch>
        </p:blipFill>
        <p:spPr>
          <a:xfrm>
            <a:off x="43986" y="1041346"/>
            <a:ext cx="6096000" cy="2387654"/>
          </a:xfrm>
          <a:prstGeom prst="rect">
            <a:avLst/>
          </a:prstGeom>
        </p:spPr>
      </p:pic>
      <p:pic>
        <p:nvPicPr>
          <p:cNvPr id="5" name="Picture 4" descr="Graphical user interface, diagram&#10;&#10;Description automatically generated">
            <a:extLst>
              <a:ext uri="{FF2B5EF4-FFF2-40B4-BE49-F238E27FC236}">
                <a16:creationId xmlns:a16="http://schemas.microsoft.com/office/drawing/2014/main" id="{53717944-F450-4EB1-834D-0C7606B959D1}"/>
              </a:ext>
            </a:extLst>
          </p:cNvPr>
          <p:cNvPicPr>
            <a:picLocks noChangeAspect="1"/>
          </p:cNvPicPr>
          <p:nvPr/>
        </p:nvPicPr>
        <p:blipFill>
          <a:blip r:embed="rId3"/>
          <a:stretch>
            <a:fillRect/>
          </a:stretch>
        </p:blipFill>
        <p:spPr>
          <a:xfrm>
            <a:off x="5977890" y="3429000"/>
            <a:ext cx="6096000" cy="2365222"/>
          </a:xfrm>
          <a:prstGeom prst="rect">
            <a:avLst/>
          </a:prstGeom>
        </p:spPr>
      </p:pic>
      <p:pic>
        <p:nvPicPr>
          <p:cNvPr id="24" name="Picture 6" descr="Image result for React JS Icon">
            <a:extLst>
              <a:ext uri="{FF2B5EF4-FFF2-40B4-BE49-F238E27FC236}">
                <a16:creationId xmlns:a16="http://schemas.microsoft.com/office/drawing/2014/main" id="{D72B99C7-5BBF-4246-ACE0-FAE734B32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3622" y="1369284"/>
            <a:ext cx="762090" cy="5887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0" descr="Image result for C-language Image">
            <a:extLst>
              <a:ext uri="{FF2B5EF4-FFF2-40B4-BE49-F238E27FC236}">
                <a16:creationId xmlns:a16="http://schemas.microsoft.com/office/drawing/2014/main" id="{4C4C1670-E43B-45EB-B3C1-15B09290E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2094" y="2060290"/>
            <a:ext cx="728714" cy="83018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OP Pro Technologies</a:t>
            </a:r>
          </a:p>
        </p:txBody>
      </p:sp>
    </p:spTree>
    <p:extLst>
      <p:ext uri="{BB962C8B-B14F-4D97-AF65-F5344CB8AC3E}">
        <p14:creationId xmlns:p14="http://schemas.microsoft.com/office/powerpoint/2010/main" val="880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OP Pro Technologies</a:t>
            </a:r>
          </a:p>
        </p:txBody>
      </p:sp>
      <p:sp>
        <p:nvSpPr>
          <p:cNvPr id="22" name="Rectangle 21">
            <a:extLst>
              <a:ext uri="{FF2B5EF4-FFF2-40B4-BE49-F238E27FC236}">
                <a16:creationId xmlns:a16="http://schemas.microsoft.com/office/drawing/2014/main" id="{0D3EF358-3826-8251-677A-629B15185D5A}"/>
              </a:ext>
            </a:extLst>
          </p:cNvPr>
          <p:cNvSpPr/>
          <p:nvPr/>
        </p:nvSpPr>
        <p:spPr>
          <a:xfrm>
            <a:off x="6096000" y="3489935"/>
            <a:ext cx="3347286" cy="280144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endParaRPr lang="en-AU"/>
          </a:p>
        </p:txBody>
      </p:sp>
      <p:sp>
        <p:nvSpPr>
          <p:cNvPr id="23" name="Rectangle 22">
            <a:extLst>
              <a:ext uri="{FF2B5EF4-FFF2-40B4-BE49-F238E27FC236}">
                <a16:creationId xmlns:a16="http://schemas.microsoft.com/office/drawing/2014/main" id="{8C3F1AF9-606B-D51F-4012-3DDB1B9D6B06}"/>
              </a:ext>
            </a:extLst>
          </p:cNvPr>
          <p:cNvSpPr/>
          <p:nvPr/>
        </p:nvSpPr>
        <p:spPr>
          <a:xfrm>
            <a:off x="2748716" y="3489936"/>
            <a:ext cx="3347286" cy="280144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endParaRPr lang="en-AU"/>
          </a:p>
        </p:txBody>
      </p:sp>
      <p:sp>
        <p:nvSpPr>
          <p:cNvPr id="24" name="Rectangle 23">
            <a:extLst>
              <a:ext uri="{FF2B5EF4-FFF2-40B4-BE49-F238E27FC236}">
                <a16:creationId xmlns:a16="http://schemas.microsoft.com/office/drawing/2014/main" id="{6E70CEE9-1A04-8A52-1A8E-0331E99CEED7}"/>
              </a:ext>
            </a:extLst>
          </p:cNvPr>
          <p:cNvSpPr/>
          <p:nvPr/>
        </p:nvSpPr>
        <p:spPr>
          <a:xfrm>
            <a:off x="6096002" y="958133"/>
            <a:ext cx="3347286" cy="253180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endParaRPr lang="en-AU"/>
          </a:p>
        </p:txBody>
      </p:sp>
      <p:sp>
        <p:nvSpPr>
          <p:cNvPr id="25" name="Rectangle 24">
            <a:extLst>
              <a:ext uri="{FF2B5EF4-FFF2-40B4-BE49-F238E27FC236}">
                <a16:creationId xmlns:a16="http://schemas.microsoft.com/office/drawing/2014/main" id="{4638087F-5D55-D5B8-A628-AA5A9A2C4203}"/>
              </a:ext>
            </a:extLst>
          </p:cNvPr>
          <p:cNvSpPr/>
          <p:nvPr/>
        </p:nvSpPr>
        <p:spPr>
          <a:xfrm>
            <a:off x="2748718" y="958132"/>
            <a:ext cx="3347286" cy="253180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endParaRPr lang="en-AU"/>
          </a:p>
        </p:txBody>
      </p:sp>
      <p:pic>
        <p:nvPicPr>
          <p:cNvPr id="26" name="Content Placeholder 4" descr="A picture containing indoor, black&#10;&#10;Description automatically generated">
            <a:extLst>
              <a:ext uri="{FF2B5EF4-FFF2-40B4-BE49-F238E27FC236}">
                <a16:creationId xmlns:a16="http://schemas.microsoft.com/office/drawing/2014/main" id="{CF285216-A4A6-4A9D-BCB0-B38F09F18F21}"/>
              </a:ext>
            </a:extLst>
          </p:cNvPr>
          <p:cNvPicPr>
            <a:picLocks noGrp="1" noChangeAspect="1"/>
          </p:cNvPicPr>
          <p:nvPr/>
        </p:nvPicPr>
        <p:blipFill>
          <a:blip r:embed="rId2"/>
          <a:stretch>
            <a:fillRect/>
          </a:stretch>
        </p:blipFill>
        <p:spPr>
          <a:xfrm>
            <a:off x="3169157" y="3971448"/>
            <a:ext cx="2506403" cy="1857262"/>
          </a:xfrm>
          <a:prstGeom prst="rect">
            <a:avLst/>
          </a:prstGeom>
        </p:spPr>
      </p:pic>
      <p:pic>
        <p:nvPicPr>
          <p:cNvPr id="27" name="Picture 26">
            <a:extLst>
              <a:ext uri="{FF2B5EF4-FFF2-40B4-BE49-F238E27FC236}">
                <a16:creationId xmlns:a16="http://schemas.microsoft.com/office/drawing/2014/main" id="{AF372255-6DB6-35E7-7DDB-0FB474F08CAF}"/>
              </a:ext>
            </a:extLst>
          </p:cNvPr>
          <p:cNvPicPr>
            <a:picLocks noChangeAspect="1"/>
          </p:cNvPicPr>
          <p:nvPr/>
        </p:nvPicPr>
        <p:blipFill>
          <a:blip r:embed="rId3"/>
          <a:stretch>
            <a:fillRect/>
          </a:stretch>
        </p:blipFill>
        <p:spPr>
          <a:xfrm>
            <a:off x="6829910" y="1488616"/>
            <a:ext cx="1818977" cy="1780098"/>
          </a:xfrm>
          <a:prstGeom prst="rect">
            <a:avLst/>
          </a:prstGeom>
        </p:spPr>
      </p:pic>
      <p:pic>
        <p:nvPicPr>
          <p:cNvPr id="28" name="Picture 27" descr="A picture containing text, monitor, indoor, electronics&#10;&#10;Description automatically generated">
            <a:extLst>
              <a:ext uri="{FF2B5EF4-FFF2-40B4-BE49-F238E27FC236}">
                <a16:creationId xmlns:a16="http://schemas.microsoft.com/office/drawing/2014/main" id="{A634D437-3951-0191-B785-04C822C0620E}"/>
              </a:ext>
            </a:extLst>
          </p:cNvPr>
          <p:cNvPicPr>
            <a:picLocks noChangeAspect="1"/>
          </p:cNvPicPr>
          <p:nvPr/>
        </p:nvPicPr>
        <p:blipFill>
          <a:blip r:embed="rId4"/>
          <a:stretch>
            <a:fillRect/>
          </a:stretch>
        </p:blipFill>
        <p:spPr>
          <a:xfrm>
            <a:off x="3458109" y="1384595"/>
            <a:ext cx="1928504" cy="1769270"/>
          </a:xfrm>
          <a:prstGeom prst="rect">
            <a:avLst/>
          </a:prstGeom>
        </p:spPr>
      </p:pic>
      <p:pic>
        <p:nvPicPr>
          <p:cNvPr id="29" name="Picture 28">
            <a:extLst>
              <a:ext uri="{FF2B5EF4-FFF2-40B4-BE49-F238E27FC236}">
                <a16:creationId xmlns:a16="http://schemas.microsoft.com/office/drawing/2014/main" id="{F6CCBED8-F3E5-69CF-AA49-0B5049B5E81A}"/>
              </a:ext>
            </a:extLst>
          </p:cNvPr>
          <p:cNvPicPr>
            <a:picLocks noChangeAspect="1"/>
          </p:cNvPicPr>
          <p:nvPr/>
        </p:nvPicPr>
        <p:blipFill>
          <a:blip r:embed="rId5"/>
          <a:stretch>
            <a:fillRect/>
          </a:stretch>
        </p:blipFill>
        <p:spPr>
          <a:xfrm>
            <a:off x="6662303" y="4032660"/>
            <a:ext cx="2385036" cy="1676400"/>
          </a:xfrm>
          <a:prstGeom prst="rect">
            <a:avLst/>
          </a:prstGeom>
        </p:spPr>
      </p:pic>
      <p:sp>
        <p:nvSpPr>
          <p:cNvPr id="30" name="TextBox 19">
            <a:extLst>
              <a:ext uri="{FF2B5EF4-FFF2-40B4-BE49-F238E27FC236}">
                <a16:creationId xmlns:a16="http://schemas.microsoft.com/office/drawing/2014/main" id="{28DFD4D4-54D0-F45A-C4BD-7163C6BFE76D}"/>
              </a:ext>
            </a:extLst>
          </p:cNvPr>
          <p:cNvSpPr txBox="1"/>
          <p:nvPr/>
        </p:nvSpPr>
        <p:spPr>
          <a:xfrm>
            <a:off x="3543118" y="3130215"/>
            <a:ext cx="1758485"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AU" sz="1200" dirty="0">
                <a:latin typeface="Arial" panose="020B0604020202020204" pitchFamily="34" charset="0"/>
                <a:cs typeface="Arial" panose="020B0604020202020204" pitchFamily="34" charset="0"/>
              </a:rPr>
              <a:t>Display 9</a:t>
            </a:r>
          </a:p>
        </p:txBody>
      </p:sp>
      <p:sp>
        <p:nvSpPr>
          <p:cNvPr id="31" name="TextBox 20">
            <a:extLst>
              <a:ext uri="{FF2B5EF4-FFF2-40B4-BE49-F238E27FC236}">
                <a16:creationId xmlns:a16="http://schemas.microsoft.com/office/drawing/2014/main" id="{F3CBBA2C-A0A7-C277-F4B4-587EAEE23757}"/>
              </a:ext>
            </a:extLst>
          </p:cNvPr>
          <p:cNvSpPr txBox="1"/>
          <p:nvPr/>
        </p:nvSpPr>
        <p:spPr>
          <a:xfrm>
            <a:off x="3729897" y="1116938"/>
            <a:ext cx="1510168"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l"/>
            <a:r>
              <a:rPr lang="en-AU" sz="1600" dirty="0">
                <a:latin typeface="Arial" panose="020B0604020202020204" pitchFamily="34" charset="0"/>
                <a:cs typeface="Arial" panose="020B0604020202020204" pitchFamily="34" charset="0"/>
              </a:rPr>
              <a:t>32 bits display</a:t>
            </a:r>
          </a:p>
        </p:txBody>
      </p:sp>
      <p:sp>
        <p:nvSpPr>
          <p:cNvPr id="32" name="TextBox 23">
            <a:extLst>
              <a:ext uri="{FF2B5EF4-FFF2-40B4-BE49-F238E27FC236}">
                <a16:creationId xmlns:a16="http://schemas.microsoft.com/office/drawing/2014/main" id="{D9301A12-DBED-4115-85FE-E32991F68521}"/>
              </a:ext>
            </a:extLst>
          </p:cNvPr>
          <p:cNvSpPr txBox="1"/>
          <p:nvPr/>
        </p:nvSpPr>
        <p:spPr>
          <a:xfrm>
            <a:off x="7020581" y="1112343"/>
            <a:ext cx="1497210"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l"/>
            <a:r>
              <a:rPr lang="en-AU" sz="1600" dirty="0">
                <a:cs typeface="Arial" panose="020B0604020202020204" pitchFamily="34" charset="0"/>
              </a:rPr>
              <a:t>64</a:t>
            </a:r>
            <a:r>
              <a:rPr lang="en-AU" sz="1600" dirty="0">
                <a:latin typeface="Arial" panose="020B0604020202020204" pitchFamily="34" charset="0"/>
                <a:cs typeface="Arial" panose="020B0604020202020204" pitchFamily="34" charset="0"/>
              </a:rPr>
              <a:t> bits display</a:t>
            </a:r>
          </a:p>
        </p:txBody>
      </p:sp>
      <p:sp>
        <p:nvSpPr>
          <p:cNvPr id="33" name="TextBox 24">
            <a:extLst>
              <a:ext uri="{FF2B5EF4-FFF2-40B4-BE49-F238E27FC236}">
                <a16:creationId xmlns:a16="http://schemas.microsoft.com/office/drawing/2014/main" id="{1A1D5743-4645-893C-86B1-5CBE35372169}"/>
              </a:ext>
            </a:extLst>
          </p:cNvPr>
          <p:cNvSpPr txBox="1"/>
          <p:nvPr/>
        </p:nvSpPr>
        <p:spPr>
          <a:xfrm>
            <a:off x="6981548" y="3093297"/>
            <a:ext cx="1758485"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AU" sz="1200" dirty="0">
                <a:latin typeface="Arial" panose="020B0604020202020204" pitchFamily="34" charset="0"/>
                <a:cs typeface="Arial" panose="020B0604020202020204" pitchFamily="34" charset="0"/>
              </a:rPr>
              <a:t>X900</a:t>
            </a:r>
          </a:p>
        </p:txBody>
      </p:sp>
      <p:sp>
        <p:nvSpPr>
          <p:cNvPr id="34" name="TextBox 26">
            <a:extLst>
              <a:ext uri="{FF2B5EF4-FFF2-40B4-BE49-F238E27FC236}">
                <a16:creationId xmlns:a16="http://schemas.microsoft.com/office/drawing/2014/main" id="{235254BF-BD46-AD0D-6DC2-15D2C52F00E2}"/>
              </a:ext>
            </a:extLst>
          </p:cNvPr>
          <p:cNvSpPr txBox="1"/>
          <p:nvPr/>
        </p:nvSpPr>
        <p:spPr>
          <a:xfrm>
            <a:off x="3695470" y="3595640"/>
            <a:ext cx="1579021"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l"/>
            <a:r>
              <a:rPr lang="en-AU" sz="1600" dirty="0">
                <a:latin typeface="Arial" panose="020B0604020202020204" pitchFamily="34" charset="0"/>
                <a:cs typeface="Arial" panose="020B0604020202020204" pitchFamily="34" charset="0"/>
              </a:rPr>
              <a:t>32 bits display</a:t>
            </a:r>
          </a:p>
        </p:txBody>
      </p:sp>
      <p:sp>
        <p:nvSpPr>
          <p:cNvPr id="35" name="TextBox 27">
            <a:extLst>
              <a:ext uri="{FF2B5EF4-FFF2-40B4-BE49-F238E27FC236}">
                <a16:creationId xmlns:a16="http://schemas.microsoft.com/office/drawing/2014/main" id="{3233EA09-BB68-8962-0532-1B8F130AAF3D}"/>
              </a:ext>
            </a:extLst>
          </p:cNvPr>
          <p:cNvSpPr txBox="1"/>
          <p:nvPr/>
        </p:nvSpPr>
        <p:spPr>
          <a:xfrm>
            <a:off x="7102527" y="3629920"/>
            <a:ext cx="1504587"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l"/>
            <a:r>
              <a:rPr lang="en-AU" sz="1600" dirty="0">
                <a:cs typeface="Arial" panose="020B0604020202020204" pitchFamily="34" charset="0"/>
              </a:rPr>
              <a:t>64</a:t>
            </a:r>
            <a:r>
              <a:rPr lang="en-AU" sz="1600" dirty="0">
                <a:latin typeface="Arial" panose="020B0604020202020204" pitchFamily="34" charset="0"/>
                <a:cs typeface="Arial" panose="020B0604020202020204" pitchFamily="34" charset="0"/>
              </a:rPr>
              <a:t> bits display</a:t>
            </a:r>
          </a:p>
        </p:txBody>
      </p:sp>
      <p:sp>
        <p:nvSpPr>
          <p:cNvPr id="36" name="TextBox 29">
            <a:extLst>
              <a:ext uri="{FF2B5EF4-FFF2-40B4-BE49-F238E27FC236}">
                <a16:creationId xmlns:a16="http://schemas.microsoft.com/office/drawing/2014/main" id="{F629DD99-1F29-AFF8-9FBC-B34D8EAFB9FF}"/>
              </a:ext>
            </a:extLst>
          </p:cNvPr>
          <p:cNvSpPr txBox="1"/>
          <p:nvPr/>
        </p:nvSpPr>
        <p:spPr>
          <a:xfrm>
            <a:off x="3669231" y="5939017"/>
            <a:ext cx="1506254"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AU" sz="1200" dirty="0">
                <a:latin typeface="Arial" panose="020B0604020202020204" pitchFamily="34" charset="0"/>
                <a:cs typeface="Arial" panose="020B0604020202020204" pitchFamily="34" charset="0"/>
              </a:rPr>
              <a:t>XM2</a:t>
            </a:r>
          </a:p>
        </p:txBody>
      </p:sp>
      <p:sp>
        <p:nvSpPr>
          <p:cNvPr id="37" name="TextBox 30">
            <a:extLst>
              <a:ext uri="{FF2B5EF4-FFF2-40B4-BE49-F238E27FC236}">
                <a16:creationId xmlns:a16="http://schemas.microsoft.com/office/drawing/2014/main" id="{AE16958E-6EEF-7FB9-6B3E-11E754CF84AE}"/>
              </a:ext>
            </a:extLst>
          </p:cNvPr>
          <p:cNvSpPr txBox="1"/>
          <p:nvPr/>
        </p:nvSpPr>
        <p:spPr>
          <a:xfrm>
            <a:off x="7111637" y="5919295"/>
            <a:ext cx="1316014" cy="276999"/>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AU" sz="1200" dirty="0">
                <a:latin typeface="Arial" panose="020B0604020202020204" pitchFamily="34" charset="0"/>
                <a:cs typeface="Arial" panose="020B0604020202020204" pitchFamily="34" charset="0"/>
              </a:rPr>
              <a:t>MP1225</a:t>
            </a:r>
          </a:p>
        </p:txBody>
      </p:sp>
    </p:spTree>
    <p:extLst>
      <p:ext uri="{BB962C8B-B14F-4D97-AF65-F5344CB8AC3E}">
        <p14:creationId xmlns:p14="http://schemas.microsoft.com/office/powerpoint/2010/main" val="50589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OP Pro Technologies</a:t>
            </a:r>
          </a:p>
        </p:txBody>
      </p:sp>
      <p:graphicFrame>
        <p:nvGraphicFramePr>
          <p:cNvPr id="2" name="Table 5">
            <a:extLst>
              <a:ext uri="{FF2B5EF4-FFF2-40B4-BE49-F238E27FC236}">
                <a16:creationId xmlns:a16="http://schemas.microsoft.com/office/drawing/2014/main" id="{FEF12318-2843-539C-9E18-3333F9376858}"/>
              </a:ext>
            </a:extLst>
          </p:cNvPr>
          <p:cNvGraphicFramePr>
            <a:graphicFrameLocks noGrp="1"/>
          </p:cNvGraphicFramePr>
          <p:nvPr>
            <p:extLst>
              <p:ext uri="{D42A27DB-BD31-4B8C-83A1-F6EECF244321}">
                <p14:modId xmlns:p14="http://schemas.microsoft.com/office/powerpoint/2010/main" val="1039190220"/>
              </p:ext>
            </p:extLst>
          </p:nvPr>
        </p:nvGraphicFramePr>
        <p:xfrm>
          <a:off x="1198951" y="2057400"/>
          <a:ext cx="9794097" cy="889000"/>
        </p:xfrm>
        <a:graphic>
          <a:graphicData uri="http://schemas.openxmlformats.org/drawingml/2006/table">
            <a:tbl>
              <a:tblPr firstRow="1" bandRow="1">
                <a:tableStyleId>{6E25E649-3F16-4E02-A733-19D2CDBF48F0}</a:tableStyleId>
              </a:tblPr>
              <a:tblGrid>
                <a:gridCol w="889264">
                  <a:extLst>
                    <a:ext uri="{9D8B030D-6E8A-4147-A177-3AD203B41FA5}">
                      <a16:colId xmlns:a16="http://schemas.microsoft.com/office/drawing/2014/main" val="629745396"/>
                    </a:ext>
                  </a:extLst>
                </a:gridCol>
                <a:gridCol w="889264">
                  <a:extLst>
                    <a:ext uri="{9D8B030D-6E8A-4147-A177-3AD203B41FA5}">
                      <a16:colId xmlns:a16="http://schemas.microsoft.com/office/drawing/2014/main" val="1103899329"/>
                    </a:ext>
                  </a:extLst>
                </a:gridCol>
                <a:gridCol w="889264">
                  <a:extLst>
                    <a:ext uri="{9D8B030D-6E8A-4147-A177-3AD203B41FA5}">
                      <a16:colId xmlns:a16="http://schemas.microsoft.com/office/drawing/2014/main" val="3611864945"/>
                    </a:ext>
                  </a:extLst>
                </a:gridCol>
                <a:gridCol w="889264">
                  <a:extLst>
                    <a:ext uri="{9D8B030D-6E8A-4147-A177-3AD203B41FA5}">
                      <a16:colId xmlns:a16="http://schemas.microsoft.com/office/drawing/2014/main" val="3686652743"/>
                    </a:ext>
                  </a:extLst>
                </a:gridCol>
                <a:gridCol w="1394143">
                  <a:extLst>
                    <a:ext uri="{9D8B030D-6E8A-4147-A177-3AD203B41FA5}">
                      <a16:colId xmlns:a16="http://schemas.microsoft.com/office/drawing/2014/main" val="3412436818"/>
                    </a:ext>
                  </a:extLst>
                </a:gridCol>
                <a:gridCol w="1257618">
                  <a:extLst>
                    <a:ext uri="{9D8B030D-6E8A-4147-A177-3AD203B41FA5}">
                      <a16:colId xmlns:a16="http://schemas.microsoft.com/office/drawing/2014/main" val="1819870399"/>
                    </a:ext>
                  </a:extLst>
                </a:gridCol>
                <a:gridCol w="1103446">
                  <a:extLst>
                    <a:ext uri="{9D8B030D-6E8A-4147-A177-3AD203B41FA5}">
                      <a16:colId xmlns:a16="http://schemas.microsoft.com/office/drawing/2014/main" val="216982306"/>
                    </a:ext>
                  </a:extLst>
                </a:gridCol>
                <a:gridCol w="1305179">
                  <a:extLst>
                    <a:ext uri="{9D8B030D-6E8A-4147-A177-3AD203B41FA5}">
                      <a16:colId xmlns:a16="http://schemas.microsoft.com/office/drawing/2014/main" val="1927687332"/>
                    </a:ext>
                  </a:extLst>
                </a:gridCol>
                <a:gridCol w="1176655">
                  <a:extLst>
                    <a:ext uri="{9D8B030D-6E8A-4147-A177-3AD203B41FA5}">
                      <a16:colId xmlns:a16="http://schemas.microsoft.com/office/drawing/2014/main" val="195036749"/>
                    </a:ext>
                  </a:extLst>
                </a:gridCol>
              </a:tblGrid>
              <a:tr h="370840">
                <a:tc>
                  <a:txBody>
                    <a:bodyPr/>
                    <a:lstStyle/>
                    <a:p>
                      <a:r>
                        <a:rPr lang="en-US" dirty="0"/>
                        <a:t>32 bits</a:t>
                      </a:r>
                    </a:p>
                    <a:p>
                      <a:r>
                        <a:rPr lang="en-US" dirty="0"/>
                        <a:t>display</a:t>
                      </a:r>
                    </a:p>
                  </a:txBody>
                  <a:tcPr/>
                </a:tc>
                <a:tc>
                  <a:txBody>
                    <a:bodyPr/>
                    <a:lstStyle/>
                    <a:p>
                      <a:r>
                        <a:rPr lang="en-US" dirty="0"/>
                        <a:t>64 bits</a:t>
                      </a:r>
                    </a:p>
                    <a:p>
                      <a:r>
                        <a:rPr lang="en-US" dirty="0"/>
                        <a:t>display</a:t>
                      </a:r>
                    </a:p>
                  </a:txBody>
                  <a:tcPr/>
                </a:tc>
                <a:tc>
                  <a:txBody>
                    <a:bodyPr/>
                    <a:lstStyle/>
                    <a:p>
                      <a:r>
                        <a:rPr lang="en-US" dirty="0"/>
                        <a:t>ruby</a:t>
                      </a:r>
                    </a:p>
                    <a:p>
                      <a:r>
                        <a:rPr lang="en-US" dirty="0"/>
                        <a:t>panel</a:t>
                      </a:r>
                    </a:p>
                  </a:txBody>
                  <a:tcPr/>
                </a:tc>
                <a:tc>
                  <a:txBody>
                    <a:bodyPr/>
                    <a:lstStyle/>
                    <a:p>
                      <a:r>
                        <a:rPr lang="en-US" dirty="0"/>
                        <a:t>Web</a:t>
                      </a:r>
                    </a:p>
                    <a:p>
                      <a:r>
                        <a:rPr lang="en-US" dirty="0"/>
                        <a:t>panel</a:t>
                      </a:r>
                    </a:p>
                  </a:txBody>
                  <a:tcPr/>
                </a:tc>
                <a:tc>
                  <a:txBody>
                    <a:bodyPr/>
                    <a:lstStyle/>
                    <a:p>
                      <a:r>
                        <a:rPr lang="en-US" dirty="0"/>
                        <a:t>Ubuntu</a:t>
                      </a:r>
                    </a:p>
                  </a:txBody>
                  <a:tcPr/>
                </a:tc>
                <a:tc>
                  <a:txBody>
                    <a:bodyPr/>
                    <a:lstStyle/>
                    <a:p>
                      <a:r>
                        <a:rPr lang="en-US" dirty="0"/>
                        <a:t>PostgreSQL</a:t>
                      </a:r>
                    </a:p>
                  </a:txBody>
                  <a:tcPr/>
                </a:tc>
                <a:tc>
                  <a:txBody>
                    <a:bodyPr/>
                    <a:lstStyle/>
                    <a:p>
                      <a:r>
                        <a:rPr lang="en-US" dirty="0"/>
                        <a:t>Core</a:t>
                      </a:r>
                    </a:p>
                    <a:p>
                      <a:r>
                        <a:rPr lang="en-US" dirty="0"/>
                        <a:t>platform</a:t>
                      </a:r>
                    </a:p>
                  </a:txBody>
                  <a:tcPr/>
                </a:tc>
                <a:tc>
                  <a:txBody>
                    <a:bodyPr/>
                    <a:lstStyle/>
                    <a:p>
                      <a:r>
                        <a:rPr lang="en-US" dirty="0"/>
                        <a:t>Display</a:t>
                      </a:r>
                    </a:p>
                    <a:p>
                      <a:r>
                        <a:rPr lang="en-US" dirty="0"/>
                        <a:t>platform</a:t>
                      </a:r>
                    </a:p>
                  </a:txBody>
                  <a:tcPr/>
                </a:tc>
                <a:tc>
                  <a:txBody>
                    <a:bodyPr/>
                    <a:lstStyle/>
                    <a:p>
                      <a:r>
                        <a:rPr lang="en-US" dirty="0"/>
                        <a:t>OP Pro</a:t>
                      </a:r>
                    </a:p>
                  </a:txBody>
                  <a:tcPr/>
                </a:tc>
                <a:extLst>
                  <a:ext uri="{0D108BD9-81ED-4DB2-BD59-A6C34878D82A}">
                    <a16:rowId xmlns:a16="http://schemas.microsoft.com/office/drawing/2014/main" val="201003321"/>
                  </a:ext>
                </a:extLst>
              </a:tr>
              <a:tr h="370840">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2.25.5</a:t>
                      </a:r>
                    </a:p>
                  </a:txBody>
                  <a:tcPr/>
                </a:tc>
                <a:tc>
                  <a:txBody>
                    <a:bodyPr/>
                    <a:lstStyle/>
                    <a:p>
                      <a:r>
                        <a:rPr lang="en-US" dirty="0"/>
                        <a:t>2.25.5</a:t>
                      </a:r>
                    </a:p>
                  </a:txBody>
                  <a:tcPr/>
                </a:tc>
                <a:tc>
                  <a:txBody>
                    <a:bodyPr/>
                    <a:lstStyle/>
                    <a:p>
                      <a:r>
                        <a:rPr lang="en-US" dirty="0"/>
                        <a:t>2.8-003</a:t>
                      </a:r>
                    </a:p>
                  </a:txBody>
                  <a:tcPr/>
                </a:tc>
                <a:extLst>
                  <a:ext uri="{0D108BD9-81ED-4DB2-BD59-A6C34878D82A}">
                    <a16:rowId xmlns:a16="http://schemas.microsoft.com/office/drawing/2014/main" val="375553922"/>
                  </a:ext>
                </a:extLst>
              </a:tr>
            </a:tbl>
          </a:graphicData>
        </a:graphic>
      </p:graphicFrame>
    </p:spTree>
    <p:extLst>
      <p:ext uri="{BB962C8B-B14F-4D97-AF65-F5344CB8AC3E}">
        <p14:creationId xmlns:p14="http://schemas.microsoft.com/office/powerpoint/2010/main" val="14456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OP Pro Technologies</a:t>
            </a:r>
          </a:p>
        </p:txBody>
      </p:sp>
      <p:graphicFrame>
        <p:nvGraphicFramePr>
          <p:cNvPr id="2" name="Table 5">
            <a:extLst>
              <a:ext uri="{FF2B5EF4-FFF2-40B4-BE49-F238E27FC236}">
                <a16:creationId xmlns:a16="http://schemas.microsoft.com/office/drawing/2014/main" id="{0B3A14F5-BE4F-A8FD-CB81-FC9E3573DD51}"/>
              </a:ext>
            </a:extLst>
          </p:cNvPr>
          <p:cNvGraphicFramePr>
            <a:graphicFrameLocks noGrp="1"/>
          </p:cNvGraphicFramePr>
          <p:nvPr>
            <p:extLst>
              <p:ext uri="{D42A27DB-BD31-4B8C-83A1-F6EECF244321}">
                <p14:modId xmlns:p14="http://schemas.microsoft.com/office/powerpoint/2010/main" val="1390636972"/>
              </p:ext>
            </p:extLst>
          </p:nvPr>
        </p:nvGraphicFramePr>
        <p:xfrm>
          <a:off x="1198951" y="2057400"/>
          <a:ext cx="9794097" cy="1259840"/>
        </p:xfrm>
        <a:graphic>
          <a:graphicData uri="http://schemas.openxmlformats.org/drawingml/2006/table">
            <a:tbl>
              <a:tblPr firstRow="1" bandRow="1">
                <a:tableStyleId>{6E25E649-3F16-4E02-A733-19D2CDBF48F0}</a:tableStyleId>
              </a:tblPr>
              <a:tblGrid>
                <a:gridCol w="889264">
                  <a:extLst>
                    <a:ext uri="{9D8B030D-6E8A-4147-A177-3AD203B41FA5}">
                      <a16:colId xmlns:a16="http://schemas.microsoft.com/office/drawing/2014/main" val="629745396"/>
                    </a:ext>
                  </a:extLst>
                </a:gridCol>
                <a:gridCol w="889264">
                  <a:extLst>
                    <a:ext uri="{9D8B030D-6E8A-4147-A177-3AD203B41FA5}">
                      <a16:colId xmlns:a16="http://schemas.microsoft.com/office/drawing/2014/main" val="1103899329"/>
                    </a:ext>
                  </a:extLst>
                </a:gridCol>
                <a:gridCol w="889264">
                  <a:extLst>
                    <a:ext uri="{9D8B030D-6E8A-4147-A177-3AD203B41FA5}">
                      <a16:colId xmlns:a16="http://schemas.microsoft.com/office/drawing/2014/main" val="3611864945"/>
                    </a:ext>
                  </a:extLst>
                </a:gridCol>
                <a:gridCol w="889264">
                  <a:extLst>
                    <a:ext uri="{9D8B030D-6E8A-4147-A177-3AD203B41FA5}">
                      <a16:colId xmlns:a16="http://schemas.microsoft.com/office/drawing/2014/main" val="3686652743"/>
                    </a:ext>
                  </a:extLst>
                </a:gridCol>
                <a:gridCol w="1394143">
                  <a:extLst>
                    <a:ext uri="{9D8B030D-6E8A-4147-A177-3AD203B41FA5}">
                      <a16:colId xmlns:a16="http://schemas.microsoft.com/office/drawing/2014/main" val="3412436818"/>
                    </a:ext>
                  </a:extLst>
                </a:gridCol>
                <a:gridCol w="1257618">
                  <a:extLst>
                    <a:ext uri="{9D8B030D-6E8A-4147-A177-3AD203B41FA5}">
                      <a16:colId xmlns:a16="http://schemas.microsoft.com/office/drawing/2014/main" val="1819870399"/>
                    </a:ext>
                  </a:extLst>
                </a:gridCol>
                <a:gridCol w="1103446">
                  <a:extLst>
                    <a:ext uri="{9D8B030D-6E8A-4147-A177-3AD203B41FA5}">
                      <a16:colId xmlns:a16="http://schemas.microsoft.com/office/drawing/2014/main" val="216982306"/>
                    </a:ext>
                  </a:extLst>
                </a:gridCol>
                <a:gridCol w="1305179">
                  <a:extLst>
                    <a:ext uri="{9D8B030D-6E8A-4147-A177-3AD203B41FA5}">
                      <a16:colId xmlns:a16="http://schemas.microsoft.com/office/drawing/2014/main" val="1927687332"/>
                    </a:ext>
                  </a:extLst>
                </a:gridCol>
                <a:gridCol w="1176655">
                  <a:extLst>
                    <a:ext uri="{9D8B030D-6E8A-4147-A177-3AD203B41FA5}">
                      <a16:colId xmlns:a16="http://schemas.microsoft.com/office/drawing/2014/main" val="195036749"/>
                    </a:ext>
                  </a:extLst>
                </a:gridCol>
              </a:tblGrid>
              <a:tr h="370840">
                <a:tc>
                  <a:txBody>
                    <a:bodyPr/>
                    <a:lstStyle/>
                    <a:p>
                      <a:r>
                        <a:rPr lang="en-US" dirty="0"/>
                        <a:t>32 bits</a:t>
                      </a:r>
                    </a:p>
                    <a:p>
                      <a:r>
                        <a:rPr lang="en-US" dirty="0"/>
                        <a:t>display</a:t>
                      </a:r>
                    </a:p>
                  </a:txBody>
                  <a:tcPr/>
                </a:tc>
                <a:tc>
                  <a:txBody>
                    <a:bodyPr/>
                    <a:lstStyle/>
                    <a:p>
                      <a:r>
                        <a:rPr lang="en-US" dirty="0"/>
                        <a:t>64 bits</a:t>
                      </a:r>
                    </a:p>
                    <a:p>
                      <a:r>
                        <a:rPr lang="en-US" dirty="0"/>
                        <a:t>display</a:t>
                      </a:r>
                    </a:p>
                  </a:txBody>
                  <a:tcPr/>
                </a:tc>
                <a:tc>
                  <a:txBody>
                    <a:bodyPr/>
                    <a:lstStyle/>
                    <a:p>
                      <a:r>
                        <a:rPr lang="en-US" dirty="0"/>
                        <a:t>ruby</a:t>
                      </a:r>
                    </a:p>
                    <a:p>
                      <a:r>
                        <a:rPr lang="en-US" dirty="0"/>
                        <a:t>panel</a:t>
                      </a:r>
                    </a:p>
                  </a:txBody>
                  <a:tcPr/>
                </a:tc>
                <a:tc>
                  <a:txBody>
                    <a:bodyPr/>
                    <a:lstStyle/>
                    <a:p>
                      <a:r>
                        <a:rPr lang="en-US" dirty="0"/>
                        <a:t>Web</a:t>
                      </a:r>
                    </a:p>
                    <a:p>
                      <a:r>
                        <a:rPr lang="en-US" dirty="0"/>
                        <a:t>panel</a:t>
                      </a:r>
                    </a:p>
                  </a:txBody>
                  <a:tcPr/>
                </a:tc>
                <a:tc>
                  <a:txBody>
                    <a:bodyPr/>
                    <a:lstStyle/>
                    <a:p>
                      <a:r>
                        <a:rPr lang="en-US" dirty="0"/>
                        <a:t>Ubuntu</a:t>
                      </a:r>
                    </a:p>
                  </a:txBody>
                  <a:tcPr/>
                </a:tc>
                <a:tc>
                  <a:txBody>
                    <a:bodyPr/>
                    <a:lstStyle/>
                    <a:p>
                      <a:r>
                        <a:rPr lang="en-US" dirty="0"/>
                        <a:t>PostgreSQL</a:t>
                      </a:r>
                    </a:p>
                  </a:txBody>
                  <a:tcPr/>
                </a:tc>
                <a:tc>
                  <a:txBody>
                    <a:bodyPr/>
                    <a:lstStyle/>
                    <a:p>
                      <a:r>
                        <a:rPr lang="en-US" dirty="0"/>
                        <a:t>Core</a:t>
                      </a:r>
                    </a:p>
                    <a:p>
                      <a:r>
                        <a:rPr lang="en-US" dirty="0"/>
                        <a:t>platform</a:t>
                      </a:r>
                    </a:p>
                  </a:txBody>
                  <a:tcPr/>
                </a:tc>
                <a:tc>
                  <a:txBody>
                    <a:bodyPr/>
                    <a:lstStyle/>
                    <a:p>
                      <a:r>
                        <a:rPr lang="en-US" dirty="0"/>
                        <a:t>Display</a:t>
                      </a:r>
                    </a:p>
                    <a:p>
                      <a:r>
                        <a:rPr lang="en-US" dirty="0"/>
                        <a:t>platform</a:t>
                      </a:r>
                    </a:p>
                  </a:txBody>
                  <a:tcPr/>
                </a:tc>
                <a:tc>
                  <a:txBody>
                    <a:bodyPr/>
                    <a:lstStyle/>
                    <a:p>
                      <a:r>
                        <a:rPr lang="en-US" dirty="0"/>
                        <a:t>OP Pro</a:t>
                      </a:r>
                    </a:p>
                  </a:txBody>
                  <a:tcPr/>
                </a:tc>
                <a:extLst>
                  <a:ext uri="{0D108BD9-81ED-4DB2-BD59-A6C34878D82A}">
                    <a16:rowId xmlns:a16="http://schemas.microsoft.com/office/drawing/2014/main" val="201003321"/>
                  </a:ext>
                </a:extLst>
              </a:tr>
              <a:tr h="370840">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2.25.5</a:t>
                      </a:r>
                    </a:p>
                  </a:txBody>
                  <a:tcPr/>
                </a:tc>
                <a:tc>
                  <a:txBody>
                    <a:bodyPr/>
                    <a:lstStyle/>
                    <a:p>
                      <a:r>
                        <a:rPr lang="en-US" dirty="0"/>
                        <a:t>2.25.5</a:t>
                      </a:r>
                    </a:p>
                  </a:txBody>
                  <a:tcPr/>
                </a:tc>
                <a:tc>
                  <a:txBody>
                    <a:bodyPr/>
                    <a:lstStyle/>
                    <a:p>
                      <a:r>
                        <a:rPr lang="en-US" dirty="0"/>
                        <a:t>2.8-003</a:t>
                      </a:r>
                    </a:p>
                  </a:txBody>
                  <a:tcPr/>
                </a:tc>
                <a:extLst>
                  <a:ext uri="{0D108BD9-81ED-4DB2-BD59-A6C34878D82A}">
                    <a16:rowId xmlns:a16="http://schemas.microsoft.com/office/drawing/2014/main" val="375553922"/>
                  </a:ext>
                </a:extLst>
              </a:tr>
              <a:tr h="370840">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2.26.5</a:t>
                      </a:r>
                    </a:p>
                  </a:txBody>
                  <a:tcPr/>
                </a:tc>
                <a:tc>
                  <a:txBody>
                    <a:bodyPr/>
                    <a:lstStyle/>
                    <a:p>
                      <a:r>
                        <a:rPr lang="en-US" dirty="0"/>
                        <a:t>MASEP 3.3.x</a:t>
                      </a:r>
                    </a:p>
                  </a:txBody>
                  <a:tcPr/>
                </a:tc>
                <a:tc>
                  <a:txBody>
                    <a:bodyPr/>
                    <a:lstStyle/>
                    <a:p>
                      <a:r>
                        <a:rPr lang="en-US" dirty="0"/>
                        <a:t>2.8-005</a:t>
                      </a:r>
                    </a:p>
                  </a:txBody>
                  <a:tcPr/>
                </a:tc>
                <a:extLst>
                  <a:ext uri="{0D108BD9-81ED-4DB2-BD59-A6C34878D82A}">
                    <a16:rowId xmlns:a16="http://schemas.microsoft.com/office/drawing/2014/main" val="3801407571"/>
                  </a:ext>
                </a:extLst>
              </a:tr>
            </a:tbl>
          </a:graphicData>
        </a:graphic>
      </p:graphicFrame>
    </p:spTree>
    <p:extLst>
      <p:ext uri="{BB962C8B-B14F-4D97-AF65-F5344CB8AC3E}">
        <p14:creationId xmlns:p14="http://schemas.microsoft.com/office/powerpoint/2010/main" val="17724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OP Pro Technologies</a:t>
            </a:r>
          </a:p>
        </p:txBody>
      </p:sp>
      <p:graphicFrame>
        <p:nvGraphicFramePr>
          <p:cNvPr id="4" name="Table 5">
            <a:extLst>
              <a:ext uri="{FF2B5EF4-FFF2-40B4-BE49-F238E27FC236}">
                <a16:creationId xmlns:a16="http://schemas.microsoft.com/office/drawing/2014/main" id="{98A0BF47-FAC9-A747-0EC4-B85B9E9229FC}"/>
              </a:ext>
            </a:extLst>
          </p:cNvPr>
          <p:cNvGraphicFramePr>
            <a:graphicFrameLocks noGrp="1"/>
          </p:cNvGraphicFramePr>
          <p:nvPr>
            <p:extLst>
              <p:ext uri="{D42A27DB-BD31-4B8C-83A1-F6EECF244321}">
                <p14:modId xmlns:p14="http://schemas.microsoft.com/office/powerpoint/2010/main" val="2588027077"/>
              </p:ext>
            </p:extLst>
          </p:nvPr>
        </p:nvGraphicFramePr>
        <p:xfrm>
          <a:off x="1198951" y="2057400"/>
          <a:ext cx="9794097" cy="1630680"/>
        </p:xfrm>
        <a:graphic>
          <a:graphicData uri="http://schemas.openxmlformats.org/drawingml/2006/table">
            <a:tbl>
              <a:tblPr firstRow="1" bandRow="1">
                <a:tableStyleId>{6E25E649-3F16-4E02-A733-19D2CDBF48F0}</a:tableStyleId>
              </a:tblPr>
              <a:tblGrid>
                <a:gridCol w="889264">
                  <a:extLst>
                    <a:ext uri="{9D8B030D-6E8A-4147-A177-3AD203B41FA5}">
                      <a16:colId xmlns:a16="http://schemas.microsoft.com/office/drawing/2014/main" val="629745396"/>
                    </a:ext>
                  </a:extLst>
                </a:gridCol>
                <a:gridCol w="889264">
                  <a:extLst>
                    <a:ext uri="{9D8B030D-6E8A-4147-A177-3AD203B41FA5}">
                      <a16:colId xmlns:a16="http://schemas.microsoft.com/office/drawing/2014/main" val="1103899329"/>
                    </a:ext>
                  </a:extLst>
                </a:gridCol>
                <a:gridCol w="889264">
                  <a:extLst>
                    <a:ext uri="{9D8B030D-6E8A-4147-A177-3AD203B41FA5}">
                      <a16:colId xmlns:a16="http://schemas.microsoft.com/office/drawing/2014/main" val="3611864945"/>
                    </a:ext>
                  </a:extLst>
                </a:gridCol>
                <a:gridCol w="889264">
                  <a:extLst>
                    <a:ext uri="{9D8B030D-6E8A-4147-A177-3AD203B41FA5}">
                      <a16:colId xmlns:a16="http://schemas.microsoft.com/office/drawing/2014/main" val="3686652743"/>
                    </a:ext>
                  </a:extLst>
                </a:gridCol>
                <a:gridCol w="1394143">
                  <a:extLst>
                    <a:ext uri="{9D8B030D-6E8A-4147-A177-3AD203B41FA5}">
                      <a16:colId xmlns:a16="http://schemas.microsoft.com/office/drawing/2014/main" val="3412436818"/>
                    </a:ext>
                  </a:extLst>
                </a:gridCol>
                <a:gridCol w="1257618">
                  <a:extLst>
                    <a:ext uri="{9D8B030D-6E8A-4147-A177-3AD203B41FA5}">
                      <a16:colId xmlns:a16="http://schemas.microsoft.com/office/drawing/2014/main" val="1819870399"/>
                    </a:ext>
                  </a:extLst>
                </a:gridCol>
                <a:gridCol w="1103446">
                  <a:extLst>
                    <a:ext uri="{9D8B030D-6E8A-4147-A177-3AD203B41FA5}">
                      <a16:colId xmlns:a16="http://schemas.microsoft.com/office/drawing/2014/main" val="216982306"/>
                    </a:ext>
                  </a:extLst>
                </a:gridCol>
                <a:gridCol w="1305179">
                  <a:extLst>
                    <a:ext uri="{9D8B030D-6E8A-4147-A177-3AD203B41FA5}">
                      <a16:colId xmlns:a16="http://schemas.microsoft.com/office/drawing/2014/main" val="1927687332"/>
                    </a:ext>
                  </a:extLst>
                </a:gridCol>
                <a:gridCol w="1176655">
                  <a:extLst>
                    <a:ext uri="{9D8B030D-6E8A-4147-A177-3AD203B41FA5}">
                      <a16:colId xmlns:a16="http://schemas.microsoft.com/office/drawing/2014/main" val="195036749"/>
                    </a:ext>
                  </a:extLst>
                </a:gridCol>
              </a:tblGrid>
              <a:tr h="370840">
                <a:tc>
                  <a:txBody>
                    <a:bodyPr/>
                    <a:lstStyle/>
                    <a:p>
                      <a:r>
                        <a:rPr lang="en-US" dirty="0"/>
                        <a:t>32 bits</a:t>
                      </a:r>
                    </a:p>
                    <a:p>
                      <a:r>
                        <a:rPr lang="en-US" dirty="0"/>
                        <a:t>display</a:t>
                      </a:r>
                    </a:p>
                  </a:txBody>
                  <a:tcPr/>
                </a:tc>
                <a:tc>
                  <a:txBody>
                    <a:bodyPr/>
                    <a:lstStyle/>
                    <a:p>
                      <a:r>
                        <a:rPr lang="en-US" dirty="0"/>
                        <a:t>64 bits</a:t>
                      </a:r>
                    </a:p>
                    <a:p>
                      <a:r>
                        <a:rPr lang="en-US" dirty="0"/>
                        <a:t>display</a:t>
                      </a:r>
                    </a:p>
                  </a:txBody>
                  <a:tcPr/>
                </a:tc>
                <a:tc>
                  <a:txBody>
                    <a:bodyPr/>
                    <a:lstStyle/>
                    <a:p>
                      <a:r>
                        <a:rPr lang="en-US" dirty="0"/>
                        <a:t>ruby</a:t>
                      </a:r>
                    </a:p>
                    <a:p>
                      <a:r>
                        <a:rPr lang="en-US" dirty="0"/>
                        <a:t>panel</a:t>
                      </a:r>
                    </a:p>
                  </a:txBody>
                  <a:tcPr/>
                </a:tc>
                <a:tc>
                  <a:txBody>
                    <a:bodyPr/>
                    <a:lstStyle/>
                    <a:p>
                      <a:r>
                        <a:rPr lang="en-US" dirty="0"/>
                        <a:t>Web</a:t>
                      </a:r>
                    </a:p>
                    <a:p>
                      <a:r>
                        <a:rPr lang="en-US" dirty="0"/>
                        <a:t>panel</a:t>
                      </a:r>
                    </a:p>
                  </a:txBody>
                  <a:tcPr/>
                </a:tc>
                <a:tc>
                  <a:txBody>
                    <a:bodyPr/>
                    <a:lstStyle/>
                    <a:p>
                      <a:r>
                        <a:rPr lang="en-US" dirty="0"/>
                        <a:t>Ubuntu</a:t>
                      </a:r>
                    </a:p>
                  </a:txBody>
                  <a:tcPr/>
                </a:tc>
                <a:tc>
                  <a:txBody>
                    <a:bodyPr/>
                    <a:lstStyle/>
                    <a:p>
                      <a:r>
                        <a:rPr lang="en-US" dirty="0"/>
                        <a:t>PostgreSQL</a:t>
                      </a:r>
                    </a:p>
                  </a:txBody>
                  <a:tcPr/>
                </a:tc>
                <a:tc>
                  <a:txBody>
                    <a:bodyPr/>
                    <a:lstStyle/>
                    <a:p>
                      <a:r>
                        <a:rPr lang="en-US" dirty="0"/>
                        <a:t>Core</a:t>
                      </a:r>
                    </a:p>
                    <a:p>
                      <a:r>
                        <a:rPr lang="en-US" dirty="0"/>
                        <a:t>platform</a:t>
                      </a:r>
                    </a:p>
                  </a:txBody>
                  <a:tcPr/>
                </a:tc>
                <a:tc>
                  <a:txBody>
                    <a:bodyPr/>
                    <a:lstStyle/>
                    <a:p>
                      <a:r>
                        <a:rPr lang="en-US" dirty="0"/>
                        <a:t>Display</a:t>
                      </a:r>
                    </a:p>
                    <a:p>
                      <a:r>
                        <a:rPr lang="en-US" dirty="0"/>
                        <a:t>platform</a:t>
                      </a:r>
                    </a:p>
                  </a:txBody>
                  <a:tcPr/>
                </a:tc>
                <a:tc>
                  <a:txBody>
                    <a:bodyPr/>
                    <a:lstStyle/>
                    <a:p>
                      <a:r>
                        <a:rPr lang="en-US" dirty="0"/>
                        <a:t>OP Pro</a:t>
                      </a:r>
                    </a:p>
                  </a:txBody>
                  <a:tcPr/>
                </a:tc>
                <a:extLst>
                  <a:ext uri="{0D108BD9-81ED-4DB2-BD59-A6C34878D82A}">
                    <a16:rowId xmlns:a16="http://schemas.microsoft.com/office/drawing/2014/main" val="201003321"/>
                  </a:ext>
                </a:extLst>
              </a:tr>
              <a:tr h="370840">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2.25.5</a:t>
                      </a:r>
                    </a:p>
                  </a:txBody>
                  <a:tcPr/>
                </a:tc>
                <a:tc>
                  <a:txBody>
                    <a:bodyPr/>
                    <a:lstStyle/>
                    <a:p>
                      <a:r>
                        <a:rPr lang="en-US" dirty="0"/>
                        <a:t>2.25.5</a:t>
                      </a:r>
                    </a:p>
                  </a:txBody>
                  <a:tcPr/>
                </a:tc>
                <a:tc>
                  <a:txBody>
                    <a:bodyPr/>
                    <a:lstStyle/>
                    <a:p>
                      <a:r>
                        <a:rPr lang="en-US" dirty="0"/>
                        <a:t>2.8-003</a:t>
                      </a:r>
                    </a:p>
                  </a:txBody>
                  <a:tcPr/>
                </a:tc>
                <a:extLst>
                  <a:ext uri="{0D108BD9-81ED-4DB2-BD59-A6C34878D82A}">
                    <a16:rowId xmlns:a16="http://schemas.microsoft.com/office/drawing/2014/main" val="375553922"/>
                  </a:ext>
                </a:extLst>
              </a:tr>
              <a:tr h="370840">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2.26.5</a:t>
                      </a:r>
                    </a:p>
                  </a:txBody>
                  <a:tcPr/>
                </a:tc>
                <a:tc>
                  <a:txBody>
                    <a:bodyPr/>
                    <a:lstStyle/>
                    <a:p>
                      <a:r>
                        <a:rPr lang="en-US" dirty="0"/>
                        <a:t>MASEP 3.3.x</a:t>
                      </a:r>
                    </a:p>
                  </a:txBody>
                  <a:tcPr/>
                </a:tc>
                <a:tc>
                  <a:txBody>
                    <a:bodyPr/>
                    <a:lstStyle/>
                    <a:p>
                      <a:r>
                        <a:rPr lang="en-US" dirty="0"/>
                        <a:t>2.8-005</a:t>
                      </a:r>
                    </a:p>
                  </a:txBody>
                  <a:tcPr/>
                </a:tc>
                <a:extLst>
                  <a:ext uri="{0D108BD9-81ED-4DB2-BD59-A6C34878D82A}">
                    <a16:rowId xmlns:a16="http://schemas.microsoft.com/office/drawing/2014/main" val="3801407571"/>
                  </a:ext>
                </a:extLst>
              </a:tr>
              <a:tr h="370840">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endParaRPr lang="en-US"/>
                    </a:p>
                  </a:txBody>
                  <a:tcPr/>
                </a:tc>
                <a:tc>
                  <a:txBody>
                    <a:bodyPr/>
                    <a:lstStyle/>
                    <a:p>
                      <a:r>
                        <a:rPr lang="en-US" dirty="0">
                          <a:sym typeface="Wingdings" panose="05000000000000000000" pitchFamily="2" charset="2"/>
                        </a:rPr>
                        <a:t></a:t>
                      </a:r>
                      <a:endParaRPr lang="en-US" dirty="0"/>
                    </a:p>
                  </a:txBody>
                  <a:tcPr/>
                </a:tc>
                <a:tc>
                  <a:txBody>
                    <a:bodyPr/>
                    <a:lstStyle/>
                    <a:p>
                      <a:r>
                        <a:rPr lang="en-US" dirty="0"/>
                        <a:t>20.04</a:t>
                      </a:r>
                    </a:p>
                  </a:txBody>
                  <a:tcPr/>
                </a:tc>
                <a:tc>
                  <a:txBody>
                    <a:bodyPr/>
                    <a:lstStyle/>
                    <a:p>
                      <a:r>
                        <a:rPr lang="en-US" dirty="0"/>
                        <a:t>12.6</a:t>
                      </a:r>
                    </a:p>
                  </a:txBody>
                  <a:tcPr/>
                </a:tc>
                <a:tc>
                  <a:txBody>
                    <a:bodyPr/>
                    <a:lstStyle/>
                    <a:p>
                      <a:r>
                        <a:rPr lang="en-US" dirty="0"/>
                        <a:t>2.26.5</a:t>
                      </a:r>
                    </a:p>
                  </a:txBody>
                  <a:tcPr/>
                </a:tc>
                <a:tc>
                  <a:txBody>
                    <a:bodyPr/>
                    <a:lstStyle/>
                    <a:p>
                      <a:r>
                        <a:rPr lang="en-US" dirty="0"/>
                        <a:t>2.26.5</a:t>
                      </a:r>
                    </a:p>
                  </a:txBody>
                  <a:tcPr/>
                </a:tc>
                <a:tc>
                  <a:txBody>
                    <a:bodyPr/>
                    <a:lstStyle/>
                    <a:p>
                      <a:r>
                        <a:rPr lang="en-US" dirty="0"/>
                        <a:t>3.0-002.012</a:t>
                      </a:r>
                    </a:p>
                  </a:txBody>
                  <a:tcPr/>
                </a:tc>
                <a:extLst>
                  <a:ext uri="{0D108BD9-81ED-4DB2-BD59-A6C34878D82A}">
                    <a16:rowId xmlns:a16="http://schemas.microsoft.com/office/drawing/2014/main" val="359709098"/>
                  </a:ext>
                </a:extLst>
              </a:tr>
            </a:tbl>
          </a:graphicData>
        </a:graphic>
      </p:graphicFrame>
    </p:spTree>
    <p:extLst>
      <p:ext uri="{BB962C8B-B14F-4D97-AF65-F5344CB8AC3E}">
        <p14:creationId xmlns:p14="http://schemas.microsoft.com/office/powerpoint/2010/main" val="209708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OP Pro Technologies</a:t>
            </a:r>
          </a:p>
        </p:txBody>
      </p:sp>
      <p:graphicFrame>
        <p:nvGraphicFramePr>
          <p:cNvPr id="2" name="Table 5">
            <a:extLst>
              <a:ext uri="{FF2B5EF4-FFF2-40B4-BE49-F238E27FC236}">
                <a16:creationId xmlns:a16="http://schemas.microsoft.com/office/drawing/2014/main" id="{DB705002-797B-AF3D-A1FF-3037645877F8}"/>
              </a:ext>
            </a:extLst>
          </p:cNvPr>
          <p:cNvGraphicFramePr>
            <a:graphicFrameLocks noGrp="1"/>
          </p:cNvGraphicFramePr>
          <p:nvPr>
            <p:extLst>
              <p:ext uri="{D42A27DB-BD31-4B8C-83A1-F6EECF244321}">
                <p14:modId xmlns:p14="http://schemas.microsoft.com/office/powerpoint/2010/main" val="2307233932"/>
              </p:ext>
            </p:extLst>
          </p:nvPr>
        </p:nvGraphicFramePr>
        <p:xfrm>
          <a:off x="1198951" y="2048164"/>
          <a:ext cx="9794097" cy="2001520"/>
        </p:xfrm>
        <a:graphic>
          <a:graphicData uri="http://schemas.openxmlformats.org/drawingml/2006/table">
            <a:tbl>
              <a:tblPr firstRow="1" bandRow="1">
                <a:tableStyleId>{6E25E649-3F16-4E02-A733-19D2CDBF48F0}</a:tableStyleId>
              </a:tblPr>
              <a:tblGrid>
                <a:gridCol w="889264">
                  <a:extLst>
                    <a:ext uri="{9D8B030D-6E8A-4147-A177-3AD203B41FA5}">
                      <a16:colId xmlns:a16="http://schemas.microsoft.com/office/drawing/2014/main" val="629745396"/>
                    </a:ext>
                  </a:extLst>
                </a:gridCol>
                <a:gridCol w="889264">
                  <a:extLst>
                    <a:ext uri="{9D8B030D-6E8A-4147-A177-3AD203B41FA5}">
                      <a16:colId xmlns:a16="http://schemas.microsoft.com/office/drawing/2014/main" val="1103899329"/>
                    </a:ext>
                  </a:extLst>
                </a:gridCol>
                <a:gridCol w="889264">
                  <a:extLst>
                    <a:ext uri="{9D8B030D-6E8A-4147-A177-3AD203B41FA5}">
                      <a16:colId xmlns:a16="http://schemas.microsoft.com/office/drawing/2014/main" val="3611864945"/>
                    </a:ext>
                  </a:extLst>
                </a:gridCol>
                <a:gridCol w="889264">
                  <a:extLst>
                    <a:ext uri="{9D8B030D-6E8A-4147-A177-3AD203B41FA5}">
                      <a16:colId xmlns:a16="http://schemas.microsoft.com/office/drawing/2014/main" val="3686652743"/>
                    </a:ext>
                  </a:extLst>
                </a:gridCol>
                <a:gridCol w="1394143">
                  <a:extLst>
                    <a:ext uri="{9D8B030D-6E8A-4147-A177-3AD203B41FA5}">
                      <a16:colId xmlns:a16="http://schemas.microsoft.com/office/drawing/2014/main" val="3412436818"/>
                    </a:ext>
                  </a:extLst>
                </a:gridCol>
                <a:gridCol w="1257618">
                  <a:extLst>
                    <a:ext uri="{9D8B030D-6E8A-4147-A177-3AD203B41FA5}">
                      <a16:colId xmlns:a16="http://schemas.microsoft.com/office/drawing/2014/main" val="1819870399"/>
                    </a:ext>
                  </a:extLst>
                </a:gridCol>
                <a:gridCol w="1103446">
                  <a:extLst>
                    <a:ext uri="{9D8B030D-6E8A-4147-A177-3AD203B41FA5}">
                      <a16:colId xmlns:a16="http://schemas.microsoft.com/office/drawing/2014/main" val="216982306"/>
                    </a:ext>
                  </a:extLst>
                </a:gridCol>
                <a:gridCol w="1305179">
                  <a:extLst>
                    <a:ext uri="{9D8B030D-6E8A-4147-A177-3AD203B41FA5}">
                      <a16:colId xmlns:a16="http://schemas.microsoft.com/office/drawing/2014/main" val="1927687332"/>
                    </a:ext>
                  </a:extLst>
                </a:gridCol>
                <a:gridCol w="1176655">
                  <a:extLst>
                    <a:ext uri="{9D8B030D-6E8A-4147-A177-3AD203B41FA5}">
                      <a16:colId xmlns:a16="http://schemas.microsoft.com/office/drawing/2014/main" val="195036749"/>
                    </a:ext>
                  </a:extLst>
                </a:gridCol>
              </a:tblGrid>
              <a:tr h="370840">
                <a:tc>
                  <a:txBody>
                    <a:bodyPr/>
                    <a:lstStyle/>
                    <a:p>
                      <a:r>
                        <a:rPr lang="en-US" dirty="0"/>
                        <a:t>32 bits</a:t>
                      </a:r>
                    </a:p>
                    <a:p>
                      <a:r>
                        <a:rPr lang="en-US" dirty="0"/>
                        <a:t>display</a:t>
                      </a:r>
                    </a:p>
                  </a:txBody>
                  <a:tcPr/>
                </a:tc>
                <a:tc>
                  <a:txBody>
                    <a:bodyPr/>
                    <a:lstStyle/>
                    <a:p>
                      <a:r>
                        <a:rPr lang="en-US" dirty="0"/>
                        <a:t>64 bits</a:t>
                      </a:r>
                    </a:p>
                    <a:p>
                      <a:r>
                        <a:rPr lang="en-US" dirty="0"/>
                        <a:t>display</a:t>
                      </a:r>
                    </a:p>
                  </a:txBody>
                  <a:tcPr/>
                </a:tc>
                <a:tc>
                  <a:txBody>
                    <a:bodyPr/>
                    <a:lstStyle/>
                    <a:p>
                      <a:r>
                        <a:rPr lang="en-US" dirty="0"/>
                        <a:t>ruby</a:t>
                      </a:r>
                    </a:p>
                    <a:p>
                      <a:r>
                        <a:rPr lang="en-US" dirty="0"/>
                        <a:t>panel</a:t>
                      </a:r>
                    </a:p>
                  </a:txBody>
                  <a:tcPr/>
                </a:tc>
                <a:tc>
                  <a:txBody>
                    <a:bodyPr/>
                    <a:lstStyle/>
                    <a:p>
                      <a:r>
                        <a:rPr lang="en-US" dirty="0"/>
                        <a:t>Web</a:t>
                      </a:r>
                    </a:p>
                    <a:p>
                      <a:r>
                        <a:rPr lang="en-US" dirty="0"/>
                        <a:t>panel</a:t>
                      </a:r>
                    </a:p>
                  </a:txBody>
                  <a:tcPr/>
                </a:tc>
                <a:tc>
                  <a:txBody>
                    <a:bodyPr/>
                    <a:lstStyle/>
                    <a:p>
                      <a:r>
                        <a:rPr lang="en-US" dirty="0"/>
                        <a:t>Ubuntu</a:t>
                      </a:r>
                    </a:p>
                  </a:txBody>
                  <a:tcPr/>
                </a:tc>
                <a:tc>
                  <a:txBody>
                    <a:bodyPr/>
                    <a:lstStyle/>
                    <a:p>
                      <a:r>
                        <a:rPr lang="en-US" dirty="0"/>
                        <a:t>PostgreSQL</a:t>
                      </a:r>
                    </a:p>
                  </a:txBody>
                  <a:tcPr/>
                </a:tc>
                <a:tc>
                  <a:txBody>
                    <a:bodyPr/>
                    <a:lstStyle/>
                    <a:p>
                      <a:r>
                        <a:rPr lang="en-US" dirty="0"/>
                        <a:t>Core</a:t>
                      </a:r>
                    </a:p>
                    <a:p>
                      <a:r>
                        <a:rPr lang="en-US" dirty="0"/>
                        <a:t>platform</a:t>
                      </a:r>
                    </a:p>
                  </a:txBody>
                  <a:tcPr/>
                </a:tc>
                <a:tc>
                  <a:txBody>
                    <a:bodyPr/>
                    <a:lstStyle/>
                    <a:p>
                      <a:r>
                        <a:rPr lang="en-US" dirty="0"/>
                        <a:t>Display</a:t>
                      </a:r>
                    </a:p>
                    <a:p>
                      <a:r>
                        <a:rPr lang="en-US" dirty="0"/>
                        <a:t>platform</a:t>
                      </a:r>
                    </a:p>
                  </a:txBody>
                  <a:tcPr/>
                </a:tc>
                <a:tc>
                  <a:txBody>
                    <a:bodyPr/>
                    <a:lstStyle/>
                    <a:p>
                      <a:r>
                        <a:rPr lang="en-US" dirty="0"/>
                        <a:t>OP Pro</a:t>
                      </a:r>
                    </a:p>
                  </a:txBody>
                  <a:tcPr/>
                </a:tc>
                <a:extLst>
                  <a:ext uri="{0D108BD9-81ED-4DB2-BD59-A6C34878D82A}">
                    <a16:rowId xmlns:a16="http://schemas.microsoft.com/office/drawing/2014/main" val="201003321"/>
                  </a:ext>
                </a:extLst>
              </a:tr>
              <a:tr h="370840">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2.25.5</a:t>
                      </a:r>
                    </a:p>
                  </a:txBody>
                  <a:tcPr/>
                </a:tc>
                <a:tc>
                  <a:txBody>
                    <a:bodyPr/>
                    <a:lstStyle/>
                    <a:p>
                      <a:r>
                        <a:rPr lang="en-US" dirty="0"/>
                        <a:t>2.25.5</a:t>
                      </a:r>
                    </a:p>
                  </a:txBody>
                  <a:tcPr/>
                </a:tc>
                <a:tc>
                  <a:txBody>
                    <a:bodyPr/>
                    <a:lstStyle/>
                    <a:p>
                      <a:r>
                        <a:rPr lang="en-US" dirty="0"/>
                        <a:t>2.8-003</a:t>
                      </a:r>
                    </a:p>
                  </a:txBody>
                  <a:tcPr/>
                </a:tc>
                <a:extLst>
                  <a:ext uri="{0D108BD9-81ED-4DB2-BD59-A6C34878D82A}">
                    <a16:rowId xmlns:a16="http://schemas.microsoft.com/office/drawing/2014/main" val="375553922"/>
                  </a:ext>
                </a:extLst>
              </a:tr>
              <a:tr h="370840">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2.26.5</a:t>
                      </a:r>
                    </a:p>
                  </a:txBody>
                  <a:tcPr/>
                </a:tc>
                <a:tc>
                  <a:txBody>
                    <a:bodyPr/>
                    <a:lstStyle/>
                    <a:p>
                      <a:r>
                        <a:rPr lang="en-US" dirty="0"/>
                        <a:t>MASEP 3.3.x</a:t>
                      </a:r>
                    </a:p>
                  </a:txBody>
                  <a:tcPr/>
                </a:tc>
                <a:tc>
                  <a:txBody>
                    <a:bodyPr/>
                    <a:lstStyle/>
                    <a:p>
                      <a:r>
                        <a:rPr lang="en-US" dirty="0"/>
                        <a:t>2.8-005</a:t>
                      </a:r>
                    </a:p>
                  </a:txBody>
                  <a:tcPr/>
                </a:tc>
                <a:extLst>
                  <a:ext uri="{0D108BD9-81ED-4DB2-BD59-A6C34878D82A}">
                    <a16:rowId xmlns:a16="http://schemas.microsoft.com/office/drawing/2014/main" val="3801407571"/>
                  </a:ext>
                </a:extLst>
              </a:tr>
              <a:tr h="370840">
                <a:tc>
                  <a:txBody>
                    <a:bodyPr/>
                    <a:lstStyle/>
                    <a:p>
                      <a:r>
                        <a:rPr lang="en-US" dirty="0">
                          <a:sym typeface="Wingdings" panose="05000000000000000000" pitchFamily="2" charset="2"/>
                        </a:rPr>
                        <a:t></a:t>
                      </a:r>
                      <a:endParaRPr lang="en-US" dirty="0"/>
                    </a:p>
                  </a:txBody>
                  <a:tcPr/>
                </a:tc>
                <a:tc>
                  <a:txBody>
                    <a:bodyPr/>
                    <a:lstStyle/>
                    <a:p>
                      <a:endParaRPr lang="en-US"/>
                    </a:p>
                  </a:txBody>
                  <a:tcPr/>
                </a:tc>
                <a:tc>
                  <a:txBody>
                    <a:bodyPr/>
                    <a:lstStyle/>
                    <a:p>
                      <a:endParaRPr lang="en-US"/>
                    </a:p>
                  </a:txBody>
                  <a:tcPr/>
                </a:tc>
                <a:tc>
                  <a:txBody>
                    <a:bodyPr/>
                    <a:lstStyle/>
                    <a:p>
                      <a:r>
                        <a:rPr lang="en-US" dirty="0">
                          <a:sym typeface="Wingdings" panose="05000000000000000000" pitchFamily="2" charset="2"/>
                        </a:rPr>
                        <a:t></a:t>
                      </a:r>
                      <a:endParaRPr lang="en-US" dirty="0"/>
                    </a:p>
                  </a:txBody>
                  <a:tcPr/>
                </a:tc>
                <a:tc>
                  <a:txBody>
                    <a:bodyPr/>
                    <a:lstStyle/>
                    <a:p>
                      <a:r>
                        <a:rPr lang="en-US" dirty="0"/>
                        <a:t>20.04</a:t>
                      </a:r>
                    </a:p>
                  </a:txBody>
                  <a:tcPr/>
                </a:tc>
                <a:tc>
                  <a:txBody>
                    <a:bodyPr/>
                    <a:lstStyle/>
                    <a:p>
                      <a:r>
                        <a:rPr lang="en-US" dirty="0"/>
                        <a:t>12.6</a:t>
                      </a:r>
                    </a:p>
                  </a:txBody>
                  <a:tcPr/>
                </a:tc>
                <a:tc>
                  <a:txBody>
                    <a:bodyPr/>
                    <a:lstStyle/>
                    <a:p>
                      <a:r>
                        <a:rPr lang="en-US" dirty="0"/>
                        <a:t>2.26.5</a:t>
                      </a:r>
                    </a:p>
                  </a:txBody>
                  <a:tcPr/>
                </a:tc>
                <a:tc>
                  <a:txBody>
                    <a:bodyPr/>
                    <a:lstStyle/>
                    <a:p>
                      <a:r>
                        <a:rPr lang="en-US" dirty="0"/>
                        <a:t>2.26.5</a:t>
                      </a:r>
                    </a:p>
                  </a:txBody>
                  <a:tcPr/>
                </a:tc>
                <a:tc>
                  <a:txBody>
                    <a:bodyPr/>
                    <a:lstStyle/>
                    <a:p>
                      <a:r>
                        <a:rPr lang="en-US" dirty="0"/>
                        <a:t>3.0-002.012</a:t>
                      </a:r>
                    </a:p>
                  </a:txBody>
                  <a:tcPr/>
                </a:tc>
                <a:extLst>
                  <a:ext uri="{0D108BD9-81ED-4DB2-BD59-A6C34878D82A}">
                    <a16:rowId xmlns:a16="http://schemas.microsoft.com/office/drawing/2014/main" val="359709098"/>
                  </a:ext>
                </a:extLst>
              </a:tr>
              <a:tr h="370840">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t>20.04</a:t>
                      </a:r>
                    </a:p>
                  </a:txBody>
                  <a:tcPr/>
                </a:tc>
                <a:tc>
                  <a:txBody>
                    <a:bodyPr/>
                    <a:lstStyle/>
                    <a:p>
                      <a:r>
                        <a:rPr lang="en-US" dirty="0"/>
                        <a:t>12.6</a:t>
                      </a:r>
                    </a:p>
                  </a:txBody>
                  <a:tcPr/>
                </a:tc>
                <a:tc>
                  <a:txBody>
                    <a:bodyPr/>
                    <a:lstStyle/>
                    <a:p>
                      <a:r>
                        <a:rPr lang="en-US" dirty="0"/>
                        <a:t>2.26.5</a:t>
                      </a:r>
                    </a:p>
                  </a:txBody>
                  <a:tcPr/>
                </a:tc>
                <a:tc>
                  <a:txBody>
                    <a:bodyPr/>
                    <a:lstStyle/>
                    <a:p>
                      <a:r>
                        <a:rPr lang="en-US" dirty="0"/>
                        <a:t>MASEP 3.3.x</a:t>
                      </a:r>
                    </a:p>
                  </a:txBody>
                  <a:tcPr/>
                </a:tc>
                <a:tc>
                  <a:txBody>
                    <a:bodyPr/>
                    <a:lstStyle/>
                    <a:p>
                      <a:r>
                        <a:rPr lang="en-US" dirty="0"/>
                        <a:t>3.1-001</a:t>
                      </a:r>
                    </a:p>
                  </a:txBody>
                  <a:tcPr/>
                </a:tc>
                <a:extLst>
                  <a:ext uri="{0D108BD9-81ED-4DB2-BD59-A6C34878D82A}">
                    <a16:rowId xmlns:a16="http://schemas.microsoft.com/office/drawing/2014/main" val="680322579"/>
                  </a:ext>
                </a:extLst>
              </a:tr>
            </a:tbl>
          </a:graphicData>
        </a:graphic>
      </p:graphicFrame>
    </p:spTree>
    <p:extLst>
      <p:ext uri="{BB962C8B-B14F-4D97-AF65-F5344CB8AC3E}">
        <p14:creationId xmlns:p14="http://schemas.microsoft.com/office/powerpoint/2010/main" val="134135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OP Pro Technologies</a:t>
            </a:r>
          </a:p>
        </p:txBody>
      </p:sp>
      <p:graphicFrame>
        <p:nvGraphicFramePr>
          <p:cNvPr id="4" name="Table 5">
            <a:extLst>
              <a:ext uri="{FF2B5EF4-FFF2-40B4-BE49-F238E27FC236}">
                <a16:creationId xmlns:a16="http://schemas.microsoft.com/office/drawing/2014/main" id="{98A0BF47-FAC9-A747-0EC4-B85B9E9229FC}"/>
              </a:ext>
            </a:extLst>
          </p:cNvPr>
          <p:cNvGraphicFramePr>
            <a:graphicFrameLocks noGrp="1"/>
          </p:cNvGraphicFramePr>
          <p:nvPr>
            <p:extLst>
              <p:ext uri="{D42A27DB-BD31-4B8C-83A1-F6EECF244321}">
                <p14:modId xmlns:p14="http://schemas.microsoft.com/office/powerpoint/2010/main" val="2883520582"/>
              </p:ext>
            </p:extLst>
          </p:nvPr>
        </p:nvGraphicFramePr>
        <p:xfrm>
          <a:off x="1198951" y="2057400"/>
          <a:ext cx="9794097" cy="2743200"/>
        </p:xfrm>
        <a:graphic>
          <a:graphicData uri="http://schemas.openxmlformats.org/drawingml/2006/table">
            <a:tbl>
              <a:tblPr firstRow="1" bandRow="1">
                <a:tableStyleId>{6E25E649-3F16-4E02-A733-19D2CDBF48F0}</a:tableStyleId>
              </a:tblPr>
              <a:tblGrid>
                <a:gridCol w="889264">
                  <a:extLst>
                    <a:ext uri="{9D8B030D-6E8A-4147-A177-3AD203B41FA5}">
                      <a16:colId xmlns:a16="http://schemas.microsoft.com/office/drawing/2014/main" val="629745396"/>
                    </a:ext>
                  </a:extLst>
                </a:gridCol>
                <a:gridCol w="889264">
                  <a:extLst>
                    <a:ext uri="{9D8B030D-6E8A-4147-A177-3AD203B41FA5}">
                      <a16:colId xmlns:a16="http://schemas.microsoft.com/office/drawing/2014/main" val="1103899329"/>
                    </a:ext>
                  </a:extLst>
                </a:gridCol>
                <a:gridCol w="889264">
                  <a:extLst>
                    <a:ext uri="{9D8B030D-6E8A-4147-A177-3AD203B41FA5}">
                      <a16:colId xmlns:a16="http://schemas.microsoft.com/office/drawing/2014/main" val="3611864945"/>
                    </a:ext>
                  </a:extLst>
                </a:gridCol>
                <a:gridCol w="889264">
                  <a:extLst>
                    <a:ext uri="{9D8B030D-6E8A-4147-A177-3AD203B41FA5}">
                      <a16:colId xmlns:a16="http://schemas.microsoft.com/office/drawing/2014/main" val="3686652743"/>
                    </a:ext>
                  </a:extLst>
                </a:gridCol>
                <a:gridCol w="1394143">
                  <a:extLst>
                    <a:ext uri="{9D8B030D-6E8A-4147-A177-3AD203B41FA5}">
                      <a16:colId xmlns:a16="http://schemas.microsoft.com/office/drawing/2014/main" val="3412436818"/>
                    </a:ext>
                  </a:extLst>
                </a:gridCol>
                <a:gridCol w="1257618">
                  <a:extLst>
                    <a:ext uri="{9D8B030D-6E8A-4147-A177-3AD203B41FA5}">
                      <a16:colId xmlns:a16="http://schemas.microsoft.com/office/drawing/2014/main" val="1819870399"/>
                    </a:ext>
                  </a:extLst>
                </a:gridCol>
                <a:gridCol w="1103446">
                  <a:extLst>
                    <a:ext uri="{9D8B030D-6E8A-4147-A177-3AD203B41FA5}">
                      <a16:colId xmlns:a16="http://schemas.microsoft.com/office/drawing/2014/main" val="216982306"/>
                    </a:ext>
                  </a:extLst>
                </a:gridCol>
                <a:gridCol w="1305179">
                  <a:extLst>
                    <a:ext uri="{9D8B030D-6E8A-4147-A177-3AD203B41FA5}">
                      <a16:colId xmlns:a16="http://schemas.microsoft.com/office/drawing/2014/main" val="1927687332"/>
                    </a:ext>
                  </a:extLst>
                </a:gridCol>
                <a:gridCol w="1176655">
                  <a:extLst>
                    <a:ext uri="{9D8B030D-6E8A-4147-A177-3AD203B41FA5}">
                      <a16:colId xmlns:a16="http://schemas.microsoft.com/office/drawing/2014/main" val="195036749"/>
                    </a:ext>
                  </a:extLst>
                </a:gridCol>
              </a:tblGrid>
              <a:tr h="370840">
                <a:tc>
                  <a:txBody>
                    <a:bodyPr/>
                    <a:lstStyle/>
                    <a:p>
                      <a:r>
                        <a:rPr lang="en-US" dirty="0"/>
                        <a:t>32 bits</a:t>
                      </a:r>
                    </a:p>
                    <a:p>
                      <a:r>
                        <a:rPr lang="en-US" dirty="0"/>
                        <a:t>display</a:t>
                      </a:r>
                    </a:p>
                  </a:txBody>
                  <a:tcPr/>
                </a:tc>
                <a:tc>
                  <a:txBody>
                    <a:bodyPr/>
                    <a:lstStyle/>
                    <a:p>
                      <a:r>
                        <a:rPr lang="en-US" dirty="0"/>
                        <a:t>64 bits</a:t>
                      </a:r>
                    </a:p>
                    <a:p>
                      <a:r>
                        <a:rPr lang="en-US" dirty="0"/>
                        <a:t>display</a:t>
                      </a:r>
                    </a:p>
                  </a:txBody>
                  <a:tcPr/>
                </a:tc>
                <a:tc>
                  <a:txBody>
                    <a:bodyPr/>
                    <a:lstStyle/>
                    <a:p>
                      <a:r>
                        <a:rPr lang="en-US" dirty="0"/>
                        <a:t>ruby</a:t>
                      </a:r>
                    </a:p>
                    <a:p>
                      <a:r>
                        <a:rPr lang="en-US" dirty="0"/>
                        <a:t>panel</a:t>
                      </a:r>
                    </a:p>
                  </a:txBody>
                  <a:tcPr/>
                </a:tc>
                <a:tc>
                  <a:txBody>
                    <a:bodyPr/>
                    <a:lstStyle/>
                    <a:p>
                      <a:r>
                        <a:rPr lang="en-US" dirty="0"/>
                        <a:t>Web</a:t>
                      </a:r>
                    </a:p>
                    <a:p>
                      <a:r>
                        <a:rPr lang="en-US" dirty="0"/>
                        <a:t>panel</a:t>
                      </a:r>
                    </a:p>
                  </a:txBody>
                  <a:tcPr/>
                </a:tc>
                <a:tc>
                  <a:txBody>
                    <a:bodyPr/>
                    <a:lstStyle/>
                    <a:p>
                      <a:r>
                        <a:rPr lang="en-US" dirty="0"/>
                        <a:t>Ubuntu</a:t>
                      </a:r>
                    </a:p>
                  </a:txBody>
                  <a:tcPr/>
                </a:tc>
                <a:tc>
                  <a:txBody>
                    <a:bodyPr/>
                    <a:lstStyle/>
                    <a:p>
                      <a:r>
                        <a:rPr lang="en-US" dirty="0"/>
                        <a:t>PostgreSQL</a:t>
                      </a:r>
                    </a:p>
                  </a:txBody>
                  <a:tcPr/>
                </a:tc>
                <a:tc>
                  <a:txBody>
                    <a:bodyPr/>
                    <a:lstStyle/>
                    <a:p>
                      <a:r>
                        <a:rPr lang="en-US" dirty="0"/>
                        <a:t>Core</a:t>
                      </a:r>
                    </a:p>
                    <a:p>
                      <a:r>
                        <a:rPr lang="en-US" dirty="0"/>
                        <a:t>platform</a:t>
                      </a:r>
                    </a:p>
                  </a:txBody>
                  <a:tcPr/>
                </a:tc>
                <a:tc>
                  <a:txBody>
                    <a:bodyPr/>
                    <a:lstStyle/>
                    <a:p>
                      <a:r>
                        <a:rPr lang="en-US" dirty="0"/>
                        <a:t>Display</a:t>
                      </a:r>
                    </a:p>
                    <a:p>
                      <a:r>
                        <a:rPr lang="en-US" dirty="0"/>
                        <a:t>platform</a:t>
                      </a:r>
                    </a:p>
                  </a:txBody>
                  <a:tcPr/>
                </a:tc>
                <a:tc>
                  <a:txBody>
                    <a:bodyPr/>
                    <a:lstStyle/>
                    <a:p>
                      <a:r>
                        <a:rPr lang="en-US" dirty="0"/>
                        <a:t>OP Pro</a:t>
                      </a:r>
                    </a:p>
                  </a:txBody>
                  <a:tcPr/>
                </a:tc>
                <a:extLst>
                  <a:ext uri="{0D108BD9-81ED-4DB2-BD59-A6C34878D82A}">
                    <a16:rowId xmlns:a16="http://schemas.microsoft.com/office/drawing/2014/main" val="201003321"/>
                  </a:ext>
                </a:extLst>
              </a:tr>
              <a:tr h="370840">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2.25.5</a:t>
                      </a:r>
                    </a:p>
                  </a:txBody>
                  <a:tcPr/>
                </a:tc>
                <a:tc>
                  <a:txBody>
                    <a:bodyPr/>
                    <a:lstStyle/>
                    <a:p>
                      <a:r>
                        <a:rPr lang="en-US" dirty="0"/>
                        <a:t>2.25.5</a:t>
                      </a:r>
                    </a:p>
                  </a:txBody>
                  <a:tcPr/>
                </a:tc>
                <a:tc>
                  <a:txBody>
                    <a:bodyPr/>
                    <a:lstStyle/>
                    <a:p>
                      <a:r>
                        <a:rPr lang="en-US" dirty="0"/>
                        <a:t>2.8-003</a:t>
                      </a:r>
                    </a:p>
                  </a:txBody>
                  <a:tcPr/>
                </a:tc>
                <a:extLst>
                  <a:ext uri="{0D108BD9-81ED-4DB2-BD59-A6C34878D82A}">
                    <a16:rowId xmlns:a16="http://schemas.microsoft.com/office/drawing/2014/main" val="375553922"/>
                  </a:ext>
                </a:extLst>
              </a:tr>
              <a:tr h="370840">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2.26.5</a:t>
                      </a:r>
                    </a:p>
                  </a:txBody>
                  <a:tcPr/>
                </a:tc>
                <a:tc>
                  <a:txBody>
                    <a:bodyPr/>
                    <a:lstStyle/>
                    <a:p>
                      <a:r>
                        <a:rPr lang="en-US" dirty="0"/>
                        <a:t>MASEP 3.3.x</a:t>
                      </a:r>
                    </a:p>
                  </a:txBody>
                  <a:tcPr/>
                </a:tc>
                <a:tc>
                  <a:txBody>
                    <a:bodyPr/>
                    <a:lstStyle/>
                    <a:p>
                      <a:r>
                        <a:rPr lang="en-US" dirty="0"/>
                        <a:t>2.8-005</a:t>
                      </a:r>
                    </a:p>
                  </a:txBody>
                  <a:tcPr/>
                </a:tc>
                <a:extLst>
                  <a:ext uri="{0D108BD9-81ED-4DB2-BD59-A6C34878D82A}">
                    <a16:rowId xmlns:a16="http://schemas.microsoft.com/office/drawing/2014/main" val="3801407571"/>
                  </a:ext>
                </a:extLst>
              </a:tr>
              <a:tr h="370840">
                <a:tc>
                  <a:txBody>
                    <a:bodyPr/>
                    <a:lstStyle/>
                    <a:p>
                      <a:r>
                        <a:rPr lang="en-US" dirty="0">
                          <a:sym typeface="Wingdings" panose="05000000000000000000" pitchFamily="2" charset="2"/>
                        </a:rPr>
                        <a:t></a:t>
                      </a:r>
                      <a:endParaRPr lang="en-US" dirty="0"/>
                    </a:p>
                  </a:txBody>
                  <a:tcPr/>
                </a:tc>
                <a:tc>
                  <a:txBody>
                    <a:bodyPr/>
                    <a:lstStyle/>
                    <a:p>
                      <a:endParaRPr lang="en-US"/>
                    </a:p>
                  </a:txBody>
                  <a:tcPr/>
                </a:tc>
                <a:tc>
                  <a:txBody>
                    <a:bodyPr/>
                    <a:lstStyle/>
                    <a:p>
                      <a:endParaRPr lang="en-US"/>
                    </a:p>
                  </a:txBody>
                  <a:tcPr/>
                </a:tc>
                <a:tc>
                  <a:txBody>
                    <a:bodyPr/>
                    <a:lstStyle/>
                    <a:p>
                      <a:r>
                        <a:rPr lang="en-US" dirty="0">
                          <a:sym typeface="Wingdings" panose="05000000000000000000" pitchFamily="2" charset="2"/>
                        </a:rPr>
                        <a:t></a:t>
                      </a:r>
                      <a:endParaRPr lang="en-US" dirty="0"/>
                    </a:p>
                  </a:txBody>
                  <a:tcPr/>
                </a:tc>
                <a:tc>
                  <a:txBody>
                    <a:bodyPr/>
                    <a:lstStyle/>
                    <a:p>
                      <a:r>
                        <a:rPr lang="en-US" dirty="0"/>
                        <a:t>20.04</a:t>
                      </a:r>
                    </a:p>
                  </a:txBody>
                  <a:tcPr/>
                </a:tc>
                <a:tc>
                  <a:txBody>
                    <a:bodyPr/>
                    <a:lstStyle/>
                    <a:p>
                      <a:r>
                        <a:rPr lang="en-US" dirty="0"/>
                        <a:t>12.6</a:t>
                      </a:r>
                    </a:p>
                  </a:txBody>
                  <a:tcPr/>
                </a:tc>
                <a:tc>
                  <a:txBody>
                    <a:bodyPr/>
                    <a:lstStyle/>
                    <a:p>
                      <a:r>
                        <a:rPr lang="en-US" dirty="0"/>
                        <a:t>2.26.5</a:t>
                      </a:r>
                    </a:p>
                  </a:txBody>
                  <a:tcPr/>
                </a:tc>
                <a:tc>
                  <a:txBody>
                    <a:bodyPr/>
                    <a:lstStyle/>
                    <a:p>
                      <a:r>
                        <a:rPr lang="en-US" dirty="0"/>
                        <a:t>2.26.5</a:t>
                      </a:r>
                    </a:p>
                  </a:txBody>
                  <a:tcPr/>
                </a:tc>
                <a:tc>
                  <a:txBody>
                    <a:bodyPr/>
                    <a:lstStyle/>
                    <a:p>
                      <a:r>
                        <a:rPr lang="en-US" dirty="0"/>
                        <a:t>3.0-002.012</a:t>
                      </a:r>
                    </a:p>
                  </a:txBody>
                  <a:tcPr/>
                </a:tc>
                <a:extLst>
                  <a:ext uri="{0D108BD9-81ED-4DB2-BD59-A6C34878D82A}">
                    <a16:rowId xmlns:a16="http://schemas.microsoft.com/office/drawing/2014/main" val="359709098"/>
                  </a:ext>
                </a:extLst>
              </a:tr>
              <a:tr h="370840">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t>20.04</a:t>
                      </a:r>
                    </a:p>
                  </a:txBody>
                  <a:tcPr/>
                </a:tc>
                <a:tc>
                  <a:txBody>
                    <a:bodyPr/>
                    <a:lstStyle/>
                    <a:p>
                      <a:r>
                        <a:rPr lang="en-US" dirty="0"/>
                        <a:t>12.6</a:t>
                      </a:r>
                    </a:p>
                  </a:txBody>
                  <a:tcPr/>
                </a:tc>
                <a:tc>
                  <a:txBody>
                    <a:bodyPr/>
                    <a:lstStyle/>
                    <a:p>
                      <a:r>
                        <a:rPr lang="en-US" dirty="0"/>
                        <a:t>2.26.5</a:t>
                      </a:r>
                    </a:p>
                  </a:txBody>
                  <a:tcPr/>
                </a:tc>
                <a:tc>
                  <a:txBody>
                    <a:bodyPr/>
                    <a:lstStyle/>
                    <a:p>
                      <a:r>
                        <a:rPr lang="en-US" dirty="0"/>
                        <a:t>MASEP 3.3.x</a:t>
                      </a:r>
                    </a:p>
                  </a:txBody>
                  <a:tcPr/>
                </a:tc>
                <a:tc>
                  <a:txBody>
                    <a:bodyPr/>
                    <a:lstStyle/>
                    <a:p>
                      <a:r>
                        <a:rPr lang="en-US" dirty="0"/>
                        <a:t>3.1-001</a:t>
                      </a:r>
                    </a:p>
                  </a:txBody>
                  <a:tcPr/>
                </a:tc>
                <a:extLst>
                  <a:ext uri="{0D108BD9-81ED-4DB2-BD59-A6C34878D82A}">
                    <a16:rowId xmlns:a16="http://schemas.microsoft.com/office/drawing/2014/main" val="68032257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44895228"/>
                  </a:ext>
                </a:extLst>
              </a:tr>
              <a:tr h="370840">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20.04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12.6</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49750728"/>
                  </a:ext>
                </a:extLst>
              </a:tr>
            </a:tbl>
          </a:graphicData>
        </a:graphic>
      </p:graphicFrame>
    </p:spTree>
    <p:extLst>
      <p:ext uri="{BB962C8B-B14F-4D97-AF65-F5344CB8AC3E}">
        <p14:creationId xmlns:p14="http://schemas.microsoft.com/office/powerpoint/2010/main" val="102556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OP Pro Technologies</a:t>
            </a:r>
          </a:p>
        </p:txBody>
      </p:sp>
      <p:graphicFrame>
        <p:nvGraphicFramePr>
          <p:cNvPr id="4" name="Table 5">
            <a:extLst>
              <a:ext uri="{FF2B5EF4-FFF2-40B4-BE49-F238E27FC236}">
                <a16:creationId xmlns:a16="http://schemas.microsoft.com/office/drawing/2014/main" id="{98A0BF47-FAC9-A747-0EC4-B85B9E9229FC}"/>
              </a:ext>
            </a:extLst>
          </p:cNvPr>
          <p:cNvGraphicFramePr>
            <a:graphicFrameLocks noGrp="1"/>
          </p:cNvGraphicFramePr>
          <p:nvPr>
            <p:extLst>
              <p:ext uri="{D42A27DB-BD31-4B8C-83A1-F6EECF244321}">
                <p14:modId xmlns:p14="http://schemas.microsoft.com/office/powerpoint/2010/main" val="376789659"/>
              </p:ext>
            </p:extLst>
          </p:nvPr>
        </p:nvGraphicFramePr>
        <p:xfrm>
          <a:off x="1198951" y="2057400"/>
          <a:ext cx="9794097" cy="2890520"/>
        </p:xfrm>
        <a:graphic>
          <a:graphicData uri="http://schemas.openxmlformats.org/drawingml/2006/table">
            <a:tbl>
              <a:tblPr firstRow="1" bandRow="1">
                <a:tableStyleId>{6E25E649-3F16-4E02-A733-19D2CDBF48F0}</a:tableStyleId>
              </a:tblPr>
              <a:tblGrid>
                <a:gridCol w="889264">
                  <a:extLst>
                    <a:ext uri="{9D8B030D-6E8A-4147-A177-3AD203B41FA5}">
                      <a16:colId xmlns:a16="http://schemas.microsoft.com/office/drawing/2014/main" val="629745396"/>
                    </a:ext>
                  </a:extLst>
                </a:gridCol>
                <a:gridCol w="889264">
                  <a:extLst>
                    <a:ext uri="{9D8B030D-6E8A-4147-A177-3AD203B41FA5}">
                      <a16:colId xmlns:a16="http://schemas.microsoft.com/office/drawing/2014/main" val="1103899329"/>
                    </a:ext>
                  </a:extLst>
                </a:gridCol>
                <a:gridCol w="889264">
                  <a:extLst>
                    <a:ext uri="{9D8B030D-6E8A-4147-A177-3AD203B41FA5}">
                      <a16:colId xmlns:a16="http://schemas.microsoft.com/office/drawing/2014/main" val="3611864945"/>
                    </a:ext>
                  </a:extLst>
                </a:gridCol>
                <a:gridCol w="889264">
                  <a:extLst>
                    <a:ext uri="{9D8B030D-6E8A-4147-A177-3AD203B41FA5}">
                      <a16:colId xmlns:a16="http://schemas.microsoft.com/office/drawing/2014/main" val="3686652743"/>
                    </a:ext>
                  </a:extLst>
                </a:gridCol>
                <a:gridCol w="1394143">
                  <a:extLst>
                    <a:ext uri="{9D8B030D-6E8A-4147-A177-3AD203B41FA5}">
                      <a16:colId xmlns:a16="http://schemas.microsoft.com/office/drawing/2014/main" val="3412436818"/>
                    </a:ext>
                  </a:extLst>
                </a:gridCol>
                <a:gridCol w="1257618">
                  <a:extLst>
                    <a:ext uri="{9D8B030D-6E8A-4147-A177-3AD203B41FA5}">
                      <a16:colId xmlns:a16="http://schemas.microsoft.com/office/drawing/2014/main" val="1819870399"/>
                    </a:ext>
                  </a:extLst>
                </a:gridCol>
                <a:gridCol w="1103446">
                  <a:extLst>
                    <a:ext uri="{9D8B030D-6E8A-4147-A177-3AD203B41FA5}">
                      <a16:colId xmlns:a16="http://schemas.microsoft.com/office/drawing/2014/main" val="216982306"/>
                    </a:ext>
                  </a:extLst>
                </a:gridCol>
                <a:gridCol w="1305179">
                  <a:extLst>
                    <a:ext uri="{9D8B030D-6E8A-4147-A177-3AD203B41FA5}">
                      <a16:colId xmlns:a16="http://schemas.microsoft.com/office/drawing/2014/main" val="1927687332"/>
                    </a:ext>
                  </a:extLst>
                </a:gridCol>
                <a:gridCol w="1176655">
                  <a:extLst>
                    <a:ext uri="{9D8B030D-6E8A-4147-A177-3AD203B41FA5}">
                      <a16:colId xmlns:a16="http://schemas.microsoft.com/office/drawing/2014/main" val="195036749"/>
                    </a:ext>
                  </a:extLst>
                </a:gridCol>
              </a:tblGrid>
              <a:tr h="370840">
                <a:tc>
                  <a:txBody>
                    <a:bodyPr/>
                    <a:lstStyle/>
                    <a:p>
                      <a:r>
                        <a:rPr lang="en-US" dirty="0"/>
                        <a:t>32 bits</a:t>
                      </a:r>
                    </a:p>
                    <a:p>
                      <a:r>
                        <a:rPr lang="en-US" dirty="0"/>
                        <a:t>display</a:t>
                      </a:r>
                    </a:p>
                  </a:txBody>
                  <a:tcPr/>
                </a:tc>
                <a:tc>
                  <a:txBody>
                    <a:bodyPr/>
                    <a:lstStyle/>
                    <a:p>
                      <a:r>
                        <a:rPr lang="en-US" dirty="0"/>
                        <a:t>64 bits</a:t>
                      </a:r>
                    </a:p>
                    <a:p>
                      <a:r>
                        <a:rPr lang="en-US" dirty="0"/>
                        <a:t>display</a:t>
                      </a:r>
                    </a:p>
                  </a:txBody>
                  <a:tcPr/>
                </a:tc>
                <a:tc>
                  <a:txBody>
                    <a:bodyPr/>
                    <a:lstStyle/>
                    <a:p>
                      <a:r>
                        <a:rPr lang="en-US" dirty="0"/>
                        <a:t>ruby</a:t>
                      </a:r>
                    </a:p>
                    <a:p>
                      <a:r>
                        <a:rPr lang="en-US" dirty="0"/>
                        <a:t>panel</a:t>
                      </a:r>
                    </a:p>
                  </a:txBody>
                  <a:tcPr/>
                </a:tc>
                <a:tc>
                  <a:txBody>
                    <a:bodyPr/>
                    <a:lstStyle/>
                    <a:p>
                      <a:r>
                        <a:rPr lang="en-US" dirty="0"/>
                        <a:t>Web</a:t>
                      </a:r>
                    </a:p>
                    <a:p>
                      <a:r>
                        <a:rPr lang="en-US" dirty="0"/>
                        <a:t>panel</a:t>
                      </a:r>
                    </a:p>
                  </a:txBody>
                  <a:tcPr/>
                </a:tc>
                <a:tc>
                  <a:txBody>
                    <a:bodyPr/>
                    <a:lstStyle/>
                    <a:p>
                      <a:r>
                        <a:rPr lang="en-US" dirty="0"/>
                        <a:t>Ubuntu</a:t>
                      </a:r>
                    </a:p>
                  </a:txBody>
                  <a:tcPr/>
                </a:tc>
                <a:tc>
                  <a:txBody>
                    <a:bodyPr/>
                    <a:lstStyle/>
                    <a:p>
                      <a:r>
                        <a:rPr lang="en-US" dirty="0"/>
                        <a:t>PostgreSQL</a:t>
                      </a:r>
                    </a:p>
                  </a:txBody>
                  <a:tcPr/>
                </a:tc>
                <a:tc>
                  <a:txBody>
                    <a:bodyPr/>
                    <a:lstStyle/>
                    <a:p>
                      <a:r>
                        <a:rPr lang="en-US" dirty="0"/>
                        <a:t>Core</a:t>
                      </a:r>
                    </a:p>
                    <a:p>
                      <a:r>
                        <a:rPr lang="en-US" dirty="0"/>
                        <a:t>platform</a:t>
                      </a:r>
                    </a:p>
                  </a:txBody>
                  <a:tcPr/>
                </a:tc>
                <a:tc>
                  <a:txBody>
                    <a:bodyPr/>
                    <a:lstStyle/>
                    <a:p>
                      <a:r>
                        <a:rPr lang="en-US" dirty="0"/>
                        <a:t>Display</a:t>
                      </a:r>
                    </a:p>
                    <a:p>
                      <a:r>
                        <a:rPr lang="en-US" dirty="0"/>
                        <a:t>platform</a:t>
                      </a:r>
                    </a:p>
                  </a:txBody>
                  <a:tcPr/>
                </a:tc>
                <a:tc>
                  <a:txBody>
                    <a:bodyPr/>
                    <a:lstStyle/>
                    <a:p>
                      <a:r>
                        <a:rPr lang="en-US" dirty="0"/>
                        <a:t>OP Pro</a:t>
                      </a:r>
                    </a:p>
                  </a:txBody>
                  <a:tcPr/>
                </a:tc>
                <a:extLst>
                  <a:ext uri="{0D108BD9-81ED-4DB2-BD59-A6C34878D82A}">
                    <a16:rowId xmlns:a16="http://schemas.microsoft.com/office/drawing/2014/main" val="201003321"/>
                  </a:ext>
                </a:extLst>
              </a:tr>
              <a:tr h="370840">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2.25.5</a:t>
                      </a:r>
                    </a:p>
                  </a:txBody>
                  <a:tcPr/>
                </a:tc>
                <a:tc>
                  <a:txBody>
                    <a:bodyPr/>
                    <a:lstStyle/>
                    <a:p>
                      <a:r>
                        <a:rPr lang="en-US" dirty="0"/>
                        <a:t>2.25.5</a:t>
                      </a:r>
                    </a:p>
                  </a:txBody>
                  <a:tcPr/>
                </a:tc>
                <a:tc>
                  <a:txBody>
                    <a:bodyPr/>
                    <a:lstStyle/>
                    <a:p>
                      <a:r>
                        <a:rPr lang="en-US" dirty="0"/>
                        <a:t>2.8-003</a:t>
                      </a:r>
                    </a:p>
                  </a:txBody>
                  <a:tcPr/>
                </a:tc>
                <a:extLst>
                  <a:ext uri="{0D108BD9-81ED-4DB2-BD59-A6C34878D82A}">
                    <a16:rowId xmlns:a16="http://schemas.microsoft.com/office/drawing/2014/main" val="375553922"/>
                  </a:ext>
                </a:extLst>
              </a:tr>
              <a:tr h="370840">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2.26.5</a:t>
                      </a:r>
                    </a:p>
                  </a:txBody>
                  <a:tcPr/>
                </a:tc>
                <a:tc>
                  <a:txBody>
                    <a:bodyPr/>
                    <a:lstStyle/>
                    <a:p>
                      <a:r>
                        <a:rPr lang="en-US" dirty="0"/>
                        <a:t>MASEP 3.3.x</a:t>
                      </a:r>
                    </a:p>
                  </a:txBody>
                  <a:tcPr/>
                </a:tc>
                <a:tc>
                  <a:txBody>
                    <a:bodyPr/>
                    <a:lstStyle/>
                    <a:p>
                      <a:r>
                        <a:rPr lang="en-US" dirty="0"/>
                        <a:t>2.8-005</a:t>
                      </a:r>
                    </a:p>
                  </a:txBody>
                  <a:tcPr/>
                </a:tc>
                <a:extLst>
                  <a:ext uri="{0D108BD9-81ED-4DB2-BD59-A6C34878D82A}">
                    <a16:rowId xmlns:a16="http://schemas.microsoft.com/office/drawing/2014/main" val="3801407571"/>
                  </a:ext>
                </a:extLst>
              </a:tr>
              <a:tr h="370840">
                <a:tc>
                  <a:txBody>
                    <a:bodyPr/>
                    <a:lstStyle/>
                    <a:p>
                      <a:r>
                        <a:rPr lang="en-US" dirty="0">
                          <a:sym typeface="Wingdings" panose="05000000000000000000" pitchFamily="2" charset="2"/>
                        </a:rPr>
                        <a:t></a:t>
                      </a:r>
                      <a:endParaRPr lang="en-US" dirty="0"/>
                    </a:p>
                  </a:txBody>
                  <a:tcPr/>
                </a:tc>
                <a:tc>
                  <a:txBody>
                    <a:bodyPr/>
                    <a:lstStyle/>
                    <a:p>
                      <a:endParaRPr lang="en-US"/>
                    </a:p>
                  </a:txBody>
                  <a:tcPr/>
                </a:tc>
                <a:tc>
                  <a:txBody>
                    <a:bodyPr/>
                    <a:lstStyle/>
                    <a:p>
                      <a:endParaRPr lang="en-US"/>
                    </a:p>
                  </a:txBody>
                  <a:tcPr/>
                </a:tc>
                <a:tc>
                  <a:txBody>
                    <a:bodyPr/>
                    <a:lstStyle/>
                    <a:p>
                      <a:r>
                        <a:rPr lang="en-US" dirty="0">
                          <a:sym typeface="Wingdings" panose="05000000000000000000" pitchFamily="2" charset="2"/>
                        </a:rPr>
                        <a:t></a:t>
                      </a:r>
                      <a:endParaRPr lang="en-US" dirty="0"/>
                    </a:p>
                  </a:txBody>
                  <a:tcPr/>
                </a:tc>
                <a:tc>
                  <a:txBody>
                    <a:bodyPr/>
                    <a:lstStyle/>
                    <a:p>
                      <a:r>
                        <a:rPr lang="en-US" dirty="0"/>
                        <a:t>20.04</a:t>
                      </a:r>
                    </a:p>
                  </a:txBody>
                  <a:tcPr/>
                </a:tc>
                <a:tc>
                  <a:txBody>
                    <a:bodyPr/>
                    <a:lstStyle/>
                    <a:p>
                      <a:r>
                        <a:rPr lang="en-US" dirty="0"/>
                        <a:t>12.6</a:t>
                      </a:r>
                    </a:p>
                  </a:txBody>
                  <a:tcPr/>
                </a:tc>
                <a:tc>
                  <a:txBody>
                    <a:bodyPr/>
                    <a:lstStyle/>
                    <a:p>
                      <a:r>
                        <a:rPr lang="en-US" dirty="0"/>
                        <a:t>2.26.5</a:t>
                      </a:r>
                    </a:p>
                  </a:txBody>
                  <a:tcPr/>
                </a:tc>
                <a:tc>
                  <a:txBody>
                    <a:bodyPr/>
                    <a:lstStyle/>
                    <a:p>
                      <a:r>
                        <a:rPr lang="en-US" dirty="0"/>
                        <a:t>2.26.5</a:t>
                      </a:r>
                    </a:p>
                  </a:txBody>
                  <a:tcPr/>
                </a:tc>
                <a:tc>
                  <a:txBody>
                    <a:bodyPr/>
                    <a:lstStyle/>
                    <a:p>
                      <a:r>
                        <a:rPr lang="en-US" dirty="0"/>
                        <a:t>3.0-002.012</a:t>
                      </a:r>
                    </a:p>
                  </a:txBody>
                  <a:tcPr/>
                </a:tc>
                <a:extLst>
                  <a:ext uri="{0D108BD9-81ED-4DB2-BD59-A6C34878D82A}">
                    <a16:rowId xmlns:a16="http://schemas.microsoft.com/office/drawing/2014/main" val="359709098"/>
                  </a:ext>
                </a:extLst>
              </a:tr>
              <a:tr h="370840">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t>20.04</a:t>
                      </a:r>
                    </a:p>
                  </a:txBody>
                  <a:tcPr/>
                </a:tc>
                <a:tc>
                  <a:txBody>
                    <a:bodyPr/>
                    <a:lstStyle/>
                    <a:p>
                      <a:r>
                        <a:rPr lang="en-US" dirty="0"/>
                        <a:t>12.6</a:t>
                      </a:r>
                    </a:p>
                  </a:txBody>
                  <a:tcPr/>
                </a:tc>
                <a:tc>
                  <a:txBody>
                    <a:bodyPr/>
                    <a:lstStyle/>
                    <a:p>
                      <a:r>
                        <a:rPr lang="en-US" dirty="0"/>
                        <a:t>2.26.5</a:t>
                      </a:r>
                    </a:p>
                  </a:txBody>
                  <a:tcPr/>
                </a:tc>
                <a:tc>
                  <a:txBody>
                    <a:bodyPr/>
                    <a:lstStyle/>
                    <a:p>
                      <a:r>
                        <a:rPr lang="en-US" dirty="0"/>
                        <a:t>MASEP 3.3.x</a:t>
                      </a:r>
                    </a:p>
                  </a:txBody>
                  <a:tcPr/>
                </a:tc>
                <a:tc>
                  <a:txBody>
                    <a:bodyPr/>
                    <a:lstStyle/>
                    <a:p>
                      <a:r>
                        <a:rPr lang="en-US" dirty="0"/>
                        <a:t>3.1-001</a:t>
                      </a:r>
                    </a:p>
                  </a:txBody>
                  <a:tcPr/>
                </a:tc>
                <a:extLst>
                  <a:ext uri="{0D108BD9-81ED-4DB2-BD59-A6C34878D82A}">
                    <a16:rowId xmlns:a16="http://schemas.microsoft.com/office/drawing/2014/main" val="68032257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44895228"/>
                  </a:ext>
                </a:extLst>
              </a:tr>
              <a:tr h="370840">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20.04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12.6</a:t>
                      </a:r>
                    </a:p>
                  </a:txBody>
                  <a:tcPr/>
                </a:tc>
                <a:tc>
                  <a:txBody>
                    <a:bodyPr/>
                    <a:lstStyle/>
                    <a:p>
                      <a:r>
                        <a:rPr lang="en-US" dirty="0"/>
                        <a:t>2.26.5</a:t>
                      </a:r>
                    </a:p>
                  </a:txBody>
                  <a:tcPr/>
                </a:tc>
                <a:tc>
                  <a:txBody>
                    <a:bodyPr/>
                    <a:lstStyle/>
                    <a:p>
                      <a:r>
                        <a:rPr lang="en-US" dirty="0"/>
                        <a:t>MASEP 3.3.x</a:t>
                      </a:r>
                    </a:p>
                  </a:txBody>
                  <a:tcPr/>
                </a:tc>
                <a:tc>
                  <a:txBody>
                    <a:bodyPr/>
                    <a:lstStyle/>
                    <a:p>
                      <a:r>
                        <a:rPr lang="en-US" dirty="0"/>
                        <a:t>2.8-005</a:t>
                      </a:r>
                    </a:p>
                    <a:p>
                      <a:r>
                        <a:rPr lang="en-US" dirty="0"/>
                        <a:t>3.1-001</a:t>
                      </a:r>
                    </a:p>
                  </a:txBody>
                  <a:tcPr/>
                </a:tc>
                <a:extLst>
                  <a:ext uri="{0D108BD9-81ED-4DB2-BD59-A6C34878D82A}">
                    <a16:rowId xmlns:a16="http://schemas.microsoft.com/office/drawing/2014/main" val="3049750728"/>
                  </a:ext>
                </a:extLst>
              </a:tr>
            </a:tbl>
          </a:graphicData>
        </a:graphic>
      </p:graphicFrame>
    </p:spTree>
    <p:extLst>
      <p:ext uri="{BB962C8B-B14F-4D97-AF65-F5344CB8AC3E}">
        <p14:creationId xmlns:p14="http://schemas.microsoft.com/office/powerpoint/2010/main" val="1528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OP Pro Technologies</a:t>
            </a:r>
          </a:p>
        </p:txBody>
      </p:sp>
      <p:graphicFrame>
        <p:nvGraphicFramePr>
          <p:cNvPr id="4" name="Table 5">
            <a:extLst>
              <a:ext uri="{FF2B5EF4-FFF2-40B4-BE49-F238E27FC236}">
                <a16:creationId xmlns:a16="http://schemas.microsoft.com/office/drawing/2014/main" id="{98A0BF47-FAC9-A747-0EC4-B85B9E9229FC}"/>
              </a:ext>
            </a:extLst>
          </p:cNvPr>
          <p:cNvGraphicFramePr>
            <a:graphicFrameLocks noGrp="1"/>
          </p:cNvGraphicFramePr>
          <p:nvPr>
            <p:extLst>
              <p:ext uri="{D42A27DB-BD31-4B8C-83A1-F6EECF244321}">
                <p14:modId xmlns:p14="http://schemas.microsoft.com/office/powerpoint/2010/main" val="123821842"/>
              </p:ext>
            </p:extLst>
          </p:nvPr>
        </p:nvGraphicFramePr>
        <p:xfrm>
          <a:off x="1198951" y="2057400"/>
          <a:ext cx="9794097" cy="3632200"/>
        </p:xfrm>
        <a:graphic>
          <a:graphicData uri="http://schemas.openxmlformats.org/drawingml/2006/table">
            <a:tbl>
              <a:tblPr firstRow="1" bandRow="1">
                <a:tableStyleId>{6E25E649-3F16-4E02-A733-19D2CDBF48F0}</a:tableStyleId>
              </a:tblPr>
              <a:tblGrid>
                <a:gridCol w="889264">
                  <a:extLst>
                    <a:ext uri="{9D8B030D-6E8A-4147-A177-3AD203B41FA5}">
                      <a16:colId xmlns:a16="http://schemas.microsoft.com/office/drawing/2014/main" val="629745396"/>
                    </a:ext>
                  </a:extLst>
                </a:gridCol>
                <a:gridCol w="889264">
                  <a:extLst>
                    <a:ext uri="{9D8B030D-6E8A-4147-A177-3AD203B41FA5}">
                      <a16:colId xmlns:a16="http://schemas.microsoft.com/office/drawing/2014/main" val="1103899329"/>
                    </a:ext>
                  </a:extLst>
                </a:gridCol>
                <a:gridCol w="889264">
                  <a:extLst>
                    <a:ext uri="{9D8B030D-6E8A-4147-A177-3AD203B41FA5}">
                      <a16:colId xmlns:a16="http://schemas.microsoft.com/office/drawing/2014/main" val="3611864945"/>
                    </a:ext>
                  </a:extLst>
                </a:gridCol>
                <a:gridCol w="889264">
                  <a:extLst>
                    <a:ext uri="{9D8B030D-6E8A-4147-A177-3AD203B41FA5}">
                      <a16:colId xmlns:a16="http://schemas.microsoft.com/office/drawing/2014/main" val="3686652743"/>
                    </a:ext>
                  </a:extLst>
                </a:gridCol>
                <a:gridCol w="1394143">
                  <a:extLst>
                    <a:ext uri="{9D8B030D-6E8A-4147-A177-3AD203B41FA5}">
                      <a16:colId xmlns:a16="http://schemas.microsoft.com/office/drawing/2014/main" val="3412436818"/>
                    </a:ext>
                  </a:extLst>
                </a:gridCol>
                <a:gridCol w="1257618">
                  <a:extLst>
                    <a:ext uri="{9D8B030D-6E8A-4147-A177-3AD203B41FA5}">
                      <a16:colId xmlns:a16="http://schemas.microsoft.com/office/drawing/2014/main" val="1819870399"/>
                    </a:ext>
                  </a:extLst>
                </a:gridCol>
                <a:gridCol w="1103446">
                  <a:extLst>
                    <a:ext uri="{9D8B030D-6E8A-4147-A177-3AD203B41FA5}">
                      <a16:colId xmlns:a16="http://schemas.microsoft.com/office/drawing/2014/main" val="216982306"/>
                    </a:ext>
                  </a:extLst>
                </a:gridCol>
                <a:gridCol w="1305179">
                  <a:extLst>
                    <a:ext uri="{9D8B030D-6E8A-4147-A177-3AD203B41FA5}">
                      <a16:colId xmlns:a16="http://schemas.microsoft.com/office/drawing/2014/main" val="1927687332"/>
                    </a:ext>
                  </a:extLst>
                </a:gridCol>
                <a:gridCol w="1176655">
                  <a:extLst>
                    <a:ext uri="{9D8B030D-6E8A-4147-A177-3AD203B41FA5}">
                      <a16:colId xmlns:a16="http://schemas.microsoft.com/office/drawing/2014/main" val="195036749"/>
                    </a:ext>
                  </a:extLst>
                </a:gridCol>
              </a:tblGrid>
              <a:tr h="370840">
                <a:tc>
                  <a:txBody>
                    <a:bodyPr/>
                    <a:lstStyle/>
                    <a:p>
                      <a:r>
                        <a:rPr lang="en-US" dirty="0"/>
                        <a:t>32 bits</a:t>
                      </a:r>
                    </a:p>
                    <a:p>
                      <a:r>
                        <a:rPr lang="en-US" dirty="0"/>
                        <a:t>display</a:t>
                      </a:r>
                    </a:p>
                  </a:txBody>
                  <a:tcPr/>
                </a:tc>
                <a:tc>
                  <a:txBody>
                    <a:bodyPr/>
                    <a:lstStyle/>
                    <a:p>
                      <a:r>
                        <a:rPr lang="en-US" dirty="0"/>
                        <a:t>64 bits</a:t>
                      </a:r>
                    </a:p>
                    <a:p>
                      <a:r>
                        <a:rPr lang="en-US" dirty="0"/>
                        <a:t>display</a:t>
                      </a:r>
                    </a:p>
                  </a:txBody>
                  <a:tcPr/>
                </a:tc>
                <a:tc>
                  <a:txBody>
                    <a:bodyPr/>
                    <a:lstStyle/>
                    <a:p>
                      <a:r>
                        <a:rPr lang="en-US" dirty="0"/>
                        <a:t>ruby</a:t>
                      </a:r>
                    </a:p>
                    <a:p>
                      <a:r>
                        <a:rPr lang="en-US" dirty="0"/>
                        <a:t>panel</a:t>
                      </a:r>
                    </a:p>
                  </a:txBody>
                  <a:tcPr/>
                </a:tc>
                <a:tc>
                  <a:txBody>
                    <a:bodyPr/>
                    <a:lstStyle/>
                    <a:p>
                      <a:r>
                        <a:rPr lang="en-US" dirty="0"/>
                        <a:t>Web</a:t>
                      </a:r>
                    </a:p>
                    <a:p>
                      <a:r>
                        <a:rPr lang="en-US" dirty="0"/>
                        <a:t>panel</a:t>
                      </a:r>
                    </a:p>
                  </a:txBody>
                  <a:tcPr/>
                </a:tc>
                <a:tc>
                  <a:txBody>
                    <a:bodyPr/>
                    <a:lstStyle/>
                    <a:p>
                      <a:r>
                        <a:rPr lang="en-US" dirty="0"/>
                        <a:t>Ubuntu</a:t>
                      </a:r>
                    </a:p>
                  </a:txBody>
                  <a:tcPr/>
                </a:tc>
                <a:tc>
                  <a:txBody>
                    <a:bodyPr/>
                    <a:lstStyle/>
                    <a:p>
                      <a:r>
                        <a:rPr lang="en-US" dirty="0"/>
                        <a:t>PostgreSQL</a:t>
                      </a:r>
                    </a:p>
                  </a:txBody>
                  <a:tcPr/>
                </a:tc>
                <a:tc>
                  <a:txBody>
                    <a:bodyPr/>
                    <a:lstStyle/>
                    <a:p>
                      <a:r>
                        <a:rPr lang="en-US" dirty="0"/>
                        <a:t>Core</a:t>
                      </a:r>
                    </a:p>
                    <a:p>
                      <a:r>
                        <a:rPr lang="en-US" dirty="0"/>
                        <a:t>Platform</a:t>
                      </a:r>
                    </a:p>
                  </a:txBody>
                  <a:tcPr/>
                </a:tc>
                <a:tc>
                  <a:txBody>
                    <a:bodyPr/>
                    <a:lstStyle/>
                    <a:p>
                      <a:r>
                        <a:rPr lang="en-US" dirty="0"/>
                        <a:t>Display</a:t>
                      </a:r>
                    </a:p>
                    <a:p>
                      <a:r>
                        <a:rPr lang="en-US" dirty="0"/>
                        <a:t>Platform</a:t>
                      </a:r>
                    </a:p>
                  </a:txBody>
                  <a:tcPr/>
                </a:tc>
                <a:tc>
                  <a:txBody>
                    <a:bodyPr/>
                    <a:lstStyle/>
                    <a:p>
                      <a:r>
                        <a:rPr lang="en-US" dirty="0"/>
                        <a:t>OP Pro</a:t>
                      </a:r>
                    </a:p>
                  </a:txBody>
                  <a:tcPr/>
                </a:tc>
                <a:extLst>
                  <a:ext uri="{0D108BD9-81ED-4DB2-BD59-A6C34878D82A}">
                    <a16:rowId xmlns:a16="http://schemas.microsoft.com/office/drawing/2014/main" val="201003321"/>
                  </a:ext>
                </a:extLst>
              </a:tr>
              <a:tr h="370840">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2.25.5</a:t>
                      </a:r>
                    </a:p>
                  </a:txBody>
                  <a:tcPr/>
                </a:tc>
                <a:tc>
                  <a:txBody>
                    <a:bodyPr/>
                    <a:lstStyle/>
                    <a:p>
                      <a:r>
                        <a:rPr lang="en-US" dirty="0"/>
                        <a:t>2.25.5</a:t>
                      </a:r>
                    </a:p>
                  </a:txBody>
                  <a:tcPr/>
                </a:tc>
                <a:tc>
                  <a:txBody>
                    <a:bodyPr/>
                    <a:lstStyle/>
                    <a:p>
                      <a:r>
                        <a:rPr lang="en-US" dirty="0"/>
                        <a:t>2.8-003</a:t>
                      </a:r>
                    </a:p>
                  </a:txBody>
                  <a:tcPr/>
                </a:tc>
                <a:extLst>
                  <a:ext uri="{0D108BD9-81ED-4DB2-BD59-A6C34878D82A}">
                    <a16:rowId xmlns:a16="http://schemas.microsoft.com/office/drawing/2014/main" val="375553922"/>
                  </a:ext>
                </a:extLst>
              </a:tr>
              <a:tr h="370840">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16.04 or 18.04</a:t>
                      </a:r>
                    </a:p>
                  </a:txBody>
                  <a:tcPr/>
                </a:tc>
                <a:tc>
                  <a:txBody>
                    <a:bodyPr/>
                    <a:lstStyle/>
                    <a:p>
                      <a:r>
                        <a:rPr lang="en-US" dirty="0"/>
                        <a:t>9.5 or 9.6</a:t>
                      </a:r>
                    </a:p>
                  </a:txBody>
                  <a:tcPr/>
                </a:tc>
                <a:tc>
                  <a:txBody>
                    <a:bodyPr/>
                    <a:lstStyle/>
                    <a:p>
                      <a:r>
                        <a:rPr lang="en-US" dirty="0"/>
                        <a:t>2.26.5</a:t>
                      </a:r>
                    </a:p>
                  </a:txBody>
                  <a:tcPr/>
                </a:tc>
                <a:tc>
                  <a:txBody>
                    <a:bodyPr/>
                    <a:lstStyle/>
                    <a:p>
                      <a:r>
                        <a:rPr lang="en-US" dirty="0"/>
                        <a:t>MASEP 3.3.x</a:t>
                      </a:r>
                    </a:p>
                  </a:txBody>
                  <a:tcPr/>
                </a:tc>
                <a:tc>
                  <a:txBody>
                    <a:bodyPr/>
                    <a:lstStyle/>
                    <a:p>
                      <a:r>
                        <a:rPr lang="en-US" dirty="0"/>
                        <a:t>2.8-005</a:t>
                      </a:r>
                    </a:p>
                  </a:txBody>
                  <a:tcPr/>
                </a:tc>
                <a:extLst>
                  <a:ext uri="{0D108BD9-81ED-4DB2-BD59-A6C34878D82A}">
                    <a16:rowId xmlns:a16="http://schemas.microsoft.com/office/drawing/2014/main" val="3801407571"/>
                  </a:ext>
                </a:extLst>
              </a:tr>
              <a:tr h="370840">
                <a:tc>
                  <a:txBody>
                    <a:bodyPr/>
                    <a:lstStyle/>
                    <a:p>
                      <a:r>
                        <a:rPr lang="en-US" dirty="0">
                          <a:sym typeface="Wingdings" panose="05000000000000000000" pitchFamily="2" charset="2"/>
                        </a:rPr>
                        <a:t></a:t>
                      </a:r>
                      <a:endParaRPr lang="en-US" dirty="0"/>
                    </a:p>
                  </a:txBody>
                  <a:tcPr/>
                </a:tc>
                <a:tc>
                  <a:txBody>
                    <a:bodyPr/>
                    <a:lstStyle/>
                    <a:p>
                      <a:endParaRPr lang="en-US"/>
                    </a:p>
                  </a:txBody>
                  <a:tcPr/>
                </a:tc>
                <a:tc>
                  <a:txBody>
                    <a:bodyPr/>
                    <a:lstStyle/>
                    <a:p>
                      <a:endParaRPr lang="en-US"/>
                    </a:p>
                  </a:txBody>
                  <a:tcPr/>
                </a:tc>
                <a:tc>
                  <a:txBody>
                    <a:bodyPr/>
                    <a:lstStyle/>
                    <a:p>
                      <a:r>
                        <a:rPr lang="en-US" dirty="0">
                          <a:sym typeface="Wingdings" panose="05000000000000000000" pitchFamily="2" charset="2"/>
                        </a:rPr>
                        <a:t></a:t>
                      </a:r>
                      <a:endParaRPr lang="en-US" dirty="0"/>
                    </a:p>
                  </a:txBody>
                  <a:tcPr/>
                </a:tc>
                <a:tc>
                  <a:txBody>
                    <a:bodyPr/>
                    <a:lstStyle/>
                    <a:p>
                      <a:r>
                        <a:rPr lang="en-US" dirty="0"/>
                        <a:t>20.04</a:t>
                      </a:r>
                    </a:p>
                  </a:txBody>
                  <a:tcPr/>
                </a:tc>
                <a:tc>
                  <a:txBody>
                    <a:bodyPr/>
                    <a:lstStyle/>
                    <a:p>
                      <a:r>
                        <a:rPr lang="en-US" dirty="0"/>
                        <a:t>12.6</a:t>
                      </a:r>
                    </a:p>
                  </a:txBody>
                  <a:tcPr/>
                </a:tc>
                <a:tc>
                  <a:txBody>
                    <a:bodyPr/>
                    <a:lstStyle/>
                    <a:p>
                      <a:r>
                        <a:rPr lang="en-US" dirty="0"/>
                        <a:t>2.26.5</a:t>
                      </a:r>
                    </a:p>
                  </a:txBody>
                  <a:tcPr/>
                </a:tc>
                <a:tc>
                  <a:txBody>
                    <a:bodyPr/>
                    <a:lstStyle/>
                    <a:p>
                      <a:r>
                        <a:rPr lang="en-US" dirty="0"/>
                        <a:t>2.26.5</a:t>
                      </a:r>
                    </a:p>
                  </a:txBody>
                  <a:tcPr/>
                </a:tc>
                <a:tc>
                  <a:txBody>
                    <a:bodyPr/>
                    <a:lstStyle/>
                    <a:p>
                      <a:r>
                        <a:rPr lang="en-US" dirty="0"/>
                        <a:t>3.0-002.012</a:t>
                      </a:r>
                    </a:p>
                  </a:txBody>
                  <a:tcPr/>
                </a:tc>
                <a:extLst>
                  <a:ext uri="{0D108BD9-81ED-4DB2-BD59-A6C34878D82A}">
                    <a16:rowId xmlns:a16="http://schemas.microsoft.com/office/drawing/2014/main" val="359709098"/>
                  </a:ext>
                </a:extLst>
              </a:tr>
              <a:tr h="370840">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t>20.04</a:t>
                      </a:r>
                    </a:p>
                  </a:txBody>
                  <a:tcPr/>
                </a:tc>
                <a:tc>
                  <a:txBody>
                    <a:bodyPr/>
                    <a:lstStyle/>
                    <a:p>
                      <a:r>
                        <a:rPr lang="en-US" dirty="0"/>
                        <a:t>12.6</a:t>
                      </a:r>
                    </a:p>
                  </a:txBody>
                  <a:tcPr/>
                </a:tc>
                <a:tc>
                  <a:txBody>
                    <a:bodyPr/>
                    <a:lstStyle/>
                    <a:p>
                      <a:r>
                        <a:rPr lang="en-US" dirty="0"/>
                        <a:t>2.26.5</a:t>
                      </a:r>
                    </a:p>
                  </a:txBody>
                  <a:tcPr/>
                </a:tc>
                <a:tc>
                  <a:txBody>
                    <a:bodyPr/>
                    <a:lstStyle/>
                    <a:p>
                      <a:r>
                        <a:rPr lang="en-US" dirty="0"/>
                        <a:t>MASEP 3.3.x</a:t>
                      </a:r>
                    </a:p>
                  </a:txBody>
                  <a:tcPr/>
                </a:tc>
                <a:tc>
                  <a:txBody>
                    <a:bodyPr/>
                    <a:lstStyle/>
                    <a:p>
                      <a:r>
                        <a:rPr lang="en-US" dirty="0"/>
                        <a:t>3.1-001</a:t>
                      </a:r>
                    </a:p>
                  </a:txBody>
                  <a:tcPr/>
                </a:tc>
                <a:extLst>
                  <a:ext uri="{0D108BD9-81ED-4DB2-BD59-A6C34878D82A}">
                    <a16:rowId xmlns:a16="http://schemas.microsoft.com/office/drawing/2014/main" val="68032257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44895228"/>
                  </a:ext>
                </a:extLst>
              </a:tr>
              <a:tr h="370840">
                <a:tc>
                  <a:txBody>
                    <a:bodyPr/>
                    <a:lstStyle/>
                    <a:p>
                      <a:endParaRPr lang="en-US" dirty="0"/>
                    </a:p>
                  </a:txBody>
                  <a:tcPr/>
                </a:tc>
                <a:tc>
                  <a:txBody>
                    <a:bodyPr/>
                    <a:lstStyle/>
                    <a:p>
                      <a:r>
                        <a:rPr lang="en-US" dirty="0">
                          <a:sym typeface="Wingdings" panose="05000000000000000000" pitchFamily="2" charset="2"/>
                        </a:rPr>
                        <a:t></a:t>
                      </a:r>
                      <a:endParaRPr lang="en-US" dirty="0"/>
                    </a:p>
                  </a:txBody>
                  <a:tcPr/>
                </a:tc>
                <a:tc>
                  <a:txBody>
                    <a:bodyPr/>
                    <a:lstStyle/>
                    <a:p>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20.04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12.6</a:t>
                      </a:r>
                    </a:p>
                  </a:txBody>
                  <a:tcPr/>
                </a:tc>
                <a:tc>
                  <a:txBody>
                    <a:bodyPr/>
                    <a:lstStyle/>
                    <a:p>
                      <a:r>
                        <a:rPr lang="en-US" dirty="0"/>
                        <a:t>2.26.5</a:t>
                      </a:r>
                    </a:p>
                  </a:txBody>
                  <a:tcPr/>
                </a:tc>
                <a:tc>
                  <a:txBody>
                    <a:bodyPr/>
                    <a:lstStyle/>
                    <a:p>
                      <a:r>
                        <a:rPr lang="en-US" dirty="0"/>
                        <a:t>MASEP 3.3.x</a:t>
                      </a:r>
                    </a:p>
                  </a:txBody>
                  <a:tcPr/>
                </a:tc>
                <a:tc>
                  <a:txBody>
                    <a:bodyPr/>
                    <a:lstStyle/>
                    <a:p>
                      <a:r>
                        <a:rPr lang="en-US" dirty="0"/>
                        <a:t>2.8-005</a:t>
                      </a:r>
                    </a:p>
                    <a:p>
                      <a:r>
                        <a:rPr lang="en-US" dirty="0"/>
                        <a:t>3.1-001</a:t>
                      </a:r>
                    </a:p>
                  </a:txBody>
                  <a:tcPr/>
                </a:tc>
                <a:extLst>
                  <a:ext uri="{0D108BD9-81ED-4DB2-BD59-A6C34878D82A}">
                    <a16:rowId xmlns:a16="http://schemas.microsoft.com/office/drawing/2014/main" val="3049750728"/>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15595387"/>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tc>
                  <a:txBody>
                    <a:bodyPr/>
                    <a:lstStyle/>
                    <a:p>
                      <a:endParaRPr lang="en-US" dirty="0"/>
                    </a:p>
                  </a:txBody>
                  <a:tcPr/>
                </a:tc>
                <a:tc>
                  <a:txBody>
                    <a:bodyPr/>
                    <a:lstStyle/>
                    <a:p>
                      <a:r>
                        <a:rPr lang="en-US" dirty="0"/>
                        <a:t>20.04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9.6</a:t>
                      </a:r>
                    </a:p>
                  </a:txBody>
                  <a:tcPr/>
                </a:tc>
                <a:tc>
                  <a:txBody>
                    <a:bodyPr/>
                    <a:lstStyle/>
                    <a:p>
                      <a:r>
                        <a:rPr lang="en-US" dirty="0"/>
                        <a:t>2.26.5</a:t>
                      </a:r>
                    </a:p>
                  </a:txBody>
                  <a:tcPr/>
                </a:tc>
                <a:tc>
                  <a:txBody>
                    <a:bodyPr/>
                    <a:lstStyle/>
                    <a:p>
                      <a:r>
                        <a:rPr lang="en-US" dirty="0"/>
                        <a:t>MASEP 3.3.x</a:t>
                      </a:r>
                    </a:p>
                  </a:txBody>
                  <a:tcPr/>
                </a:tc>
                <a:tc>
                  <a:txBody>
                    <a:bodyPr/>
                    <a:lstStyle/>
                    <a:p>
                      <a:r>
                        <a:rPr lang="en-US" dirty="0"/>
                        <a:t>2.8-005</a:t>
                      </a:r>
                    </a:p>
                  </a:txBody>
                  <a:tcPr/>
                </a:tc>
                <a:extLst>
                  <a:ext uri="{0D108BD9-81ED-4DB2-BD59-A6C34878D82A}">
                    <a16:rowId xmlns:a16="http://schemas.microsoft.com/office/drawing/2014/main" val="3003201713"/>
                  </a:ext>
                </a:extLst>
              </a:tr>
            </a:tbl>
          </a:graphicData>
        </a:graphic>
      </p:graphicFrame>
    </p:spTree>
    <p:extLst>
      <p:ext uri="{BB962C8B-B14F-4D97-AF65-F5344CB8AC3E}">
        <p14:creationId xmlns:p14="http://schemas.microsoft.com/office/powerpoint/2010/main" val="344392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590931"/>
          </a:xfrm>
        </p:spPr>
        <p:txBody>
          <a:bodyPr wrap="square" lIns="0" tIns="45720" rIns="0" bIns="45720" anchor="t">
            <a:spAutoFit/>
          </a:bodyPr>
          <a:lstStyle/>
          <a:p>
            <a:r>
              <a:rPr lang="en-GB" sz="1800" dirty="0">
                <a:latin typeface="Arial"/>
                <a:cs typeface="Arial"/>
              </a:rPr>
              <a:t>This session introduces MineOperate portfolio technical concepts and shows how they work together to support MineOperate applications. </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sz="2800" dirty="0"/>
              <a:t>Purpose</a:t>
            </a:r>
            <a:endParaRPr lang="en-AU" sz="2800" dirty="0"/>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lIns="0" tIns="0" rIns="0" bIns="0" anchor="t">
            <a:normAutofit/>
          </a:bodyPr>
          <a:lstStyle/>
          <a:p>
            <a:pPr marL="0" indent="0" rtl="0" fontAlgn="base">
              <a:lnSpc>
                <a:spcPct val="90000"/>
              </a:lnSpc>
              <a:buNone/>
            </a:pPr>
            <a:r>
              <a:rPr lang="en-GB" sz="2400" b="0" i="0" u="none" strike="noStrike" dirty="0">
                <a:effectLst/>
                <a:latin typeface="Arial"/>
                <a:cs typeface="Arial"/>
              </a:rPr>
              <a:t>At the end of this module:</a:t>
            </a:r>
            <a:endParaRPr lang="en-US" sz="2400" b="0" i="0" dirty="0">
              <a:effectLst/>
              <a:latin typeface="Arial"/>
              <a:cs typeface="Arial"/>
            </a:endParaRPr>
          </a:p>
          <a:p>
            <a:pPr marL="0" indent="0">
              <a:buNone/>
            </a:pPr>
            <a:endParaRPr lang="en-US" sz="2400" dirty="0">
              <a:latin typeface="Arial"/>
              <a:cs typeface="Arial"/>
            </a:endParaRPr>
          </a:p>
          <a:p>
            <a:pPr marL="342900" indent="-342900"/>
            <a:r>
              <a:rPr lang="en-US" sz="1800" dirty="0">
                <a:latin typeface="Arial"/>
                <a:cs typeface="Arial"/>
              </a:rPr>
              <a:t>You will know what applications are part of the MineOperate portfolio.</a:t>
            </a:r>
          </a:p>
          <a:p>
            <a:pPr marL="342900" indent="-342900"/>
            <a:endParaRPr lang="en-US" sz="1800" dirty="0">
              <a:latin typeface="Arial"/>
              <a:cs typeface="Arial"/>
            </a:endParaRPr>
          </a:p>
          <a:p>
            <a:pPr marL="342900" indent="-342900"/>
            <a:r>
              <a:rPr lang="en-US" sz="1800" dirty="0">
                <a:latin typeface="Arial"/>
                <a:cs typeface="Arial"/>
              </a:rPr>
              <a:t>You will know the different technologies used by MineOperate applications.</a:t>
            </a:r>
          </a:p>
          <a:p>
            <a:pPr marL="342900" indent="-342900"/>
            <a:endParaRPr lang="en-US" sz="1800" dirty="0">
              <a:latin typeface="Arial"/>
              <a:cs typeface="Arial"/>
            </a:endParaRPr>
          </a:p>
          <a:p>
            <a:pPr marL="342900" indent="-342900"/>
            <a:r>
              <a:rPr lang="en-US" sz="1800" dirty="0">
                <a:latin typeface="Arial"/>
                <a:cs typeface="Arial"/>
              </a:rPr>
              <a:t>You will know MineOperate applications architecture.</a:t>
            </a:r>
            <a:endParaRPr lang="en-US" sz="1800" dirty="0"/>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226175" y="1776963"/>
            <a:ext cx="5356225" cy="4097709"/>
          </a:xfrm>
        </p:spPr>
      </p:pic>
    </p:spTree>
    <p:extLst>
      <p:ext uri="{BB962C8B-B14F-4D97-AF65-F5344CB8AC3E}">
        <p14:creationId xmlns:p14="http://schemas.microsoft.com/office/powerpoint/2010/main" val="383274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10;&#10;Description automatically generated">
            <a:extLst>
              <a:ext uri="{FF2B5EF4-FFF2-40B4-BE49-F238E27FC236}">
                <a16:creationId xmlns:a16="http://schemas.microsoft.com/office/drawing/2014/main" id="{53717944-F450-4EB1-834D-0C7606B959D1}"/>
              </a:ext>
            </a:extLst>
          </p:cNvPr>
          <p:cNvPicPr>
            <a:picLocks noChangeAspect="1"/>
          </p:cNvPicPr>
          <p:nvPr/>
        </p:nvPicPr>
        <p:blipFill>
          <a:blip r:embed="rId2"/>
          <a:stretch>
            <a:fillRect/>
          </a:stretch>
        </p:blipFill>
        <p:spPr>
          <a:xfrm>
            <a:off x="3048000" y="2246389"/>
            <a:ext cx="6096000" cy="2365222"/>
          </a:xfrm>
          <a:prstGeom prst="rect">
            <a:avLst/>
          </a:prstGeom>
        </p:spPr>
      </p:pic>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OP Pro Technologies</a:t>
            </a:r>
          </a:p>
        </p:txBody>
      </p:sp>
    </p:spTree>
    <p:extLst>
      <p:ext uri="{BB962C8B-B14F-4D97-AF65-F5344CB8AC3E}">
        <p14:creationId xmlns:p14="http://schemas.microsoft.com/office/powerpoint/2010/main" val="416033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609600"/>
            <a:ext cx="8867774" cy="4102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a:t>OP Pro Technologies</a:t>
            </a:r>
          </a:p>
        </p:txBody>
      </p:sp>
      <p:pic>
        <p:nvPicPr>
          <p:cNvPr id="4" name="Picture 3" descr="Diagram&#10;&#10;Description automatically generated">
            <a:extLst>
              <a:ext uri="{FF2B5EF4-FFF2-40B4-BE49-F238E27FC236}">
                <a16:creationId xmlns:a16="http://schemas.microsoft.com/office/drawing/2014/main" id="{CDAD2F12-D4C7-7C18-621C-0CB7E8BDB50C}"/>
              </a:ext>
            </a:extLst>
          </p:cNvPr>
          <p:cNvPicPr>
            <a:picLocks noChangeAspect="1"/>
          </p:cNvPicPr>
          <p:nvPr/>
        </p:nvPicPr>
        <p:blipFill>
          <a:blip r:embed="rId2"/>
          <a:stretch>
            <a:fillRect/>
          </a:stretch>
        </p:blipFill>
        <p:spPr>
          <a:xfrm>
            <a:off x="2297167" y="1321200"/>
            <a:ext cx="5492639" cy="4215600"/>
          </a:xfrm>
          <a:prstGeom prst="rect">
            <a:avLst/>
          </a:prstGeom>
          <a:noFill/>
        </p:spPr>
      </p:pic>
    </p:spTree>
    <p:extLst>
      <p:ext uri="{BB962C8B-B14F-4D97-AF65-F5344CB8AC3E}">
        <p14:creationId xmlns:p14="http://schemas.microsoft.com/office/powerpoint/2010/main" val="66444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609600"/>
            <a:ext cx="8867774" cy="4102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a:t>OP Pro Technologies</a:t>
            </a:r>
          </a:p>
        </p:txBody>
      </p:sp>
      <p:pic>
        <p:nvPicPr>
          <p:cNvPr id="3" name="Picture 2" descr="A picture containing Word&#10;&#10;Description automatically generated">
            <a:extLst>
              <a:ext uri="{FF2B5EF4-FFF2-40B4-BE49-F238E27FC236}">
                <a16:creationId xmlns:a16="http://schemas.microsoft.com/office/drawing/2014/main" id="{8BA94C6F-9790-55D0-2217-FDF647121666}"/>
              </a:ext>
            </a:extLst>
          </p:cNvPr>
          <p:cNvPicPr>
            <a:picLocks noChangeAspect="1"/>
          </p:cNvPicPr>
          <p:nvPr/>
        </p:nvPicPr>
        <p:blipFill>
          <a:blip r:embed="rId2"/>
          <a:stretch>
            <a:fillRect/>
          </a:stretch>
        </p:blipFill>
        <p:spPr>
          <a:xfrm>
            <a:off x="898851" y="1077209"/>
            <a:ext cx="8289272" cy="4703582"/>
          </a:xfrm>
          <a:prstGeom prst="rect">
            <a:avLst/>
          </a:prstGeom>
        </p:spPr>
      </p:pic>
    </p:spTree>
    <p:extLst>
      <p:ext uri="{BB962C8B-B14F-4D97-AF65-F5344CB8AC3E}">
        <p14:creationId xmlns:p14="http://schemas.microsoft.com/office/powerpoint/2010/main" val="39182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609600"/>
            <a:ext cx="8867774" cy="4102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OP Pro Technologies</a:t>
            </a:r>
          </a:p>
        </p:txBody>
      </p:sp>
      <p:sp>
        <p:nvSpPr>
          <p:cNvPr id="2" name="Title 2">
            <a:extLst>
              <a:ext uri="{FF2B5EF4-FFF2-40B4-BE49-F238E27FC236}">
                <a16:creationId xmlns:a16="http://schemas.microsoft.com/office/drawing/2014/main" id="{8E617C6A-0834-42AF-CCBB-1D6DC0F7244A}"/>
              </a:ext>
            </a:extLst>
          </p:cNvPr>
          <p:cNvSpPr txBox="1">
            <a:spLocks noChangeArrowheads="1"/>
          </p:cNvSpPr>
          <p:nvPr/>
        </p:nvSpPr>
        <p:spPr bwMode="auto">
          <a:xfrm>
            <a:off x="609600" y="1172233"/>
            <a:ext cx="8867774" cy="48591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GVOS/JAMS Integration</a:t>
            </a:r>
          </a:p>
          <a:p>
            <a:pPr>
              <a:spcAft>
                <a:spcPts val="600"/>
              </a:spcAft>
            </a:pPr>
            <a:endParaRPr lang="en-US" altLang="en-US" sz="1600" b="0" dirty="0"/>
          </a:p>
          <a:p>
            <a:pPr>
              <a:spcAft>
                <a:spcPts val="600"/>
              </a:spcAft>
            </a:pPr>
            <a:r>
              <a:rPr lang="en-US" altLang="en-US" sz="1600" b="0" dirty="0"/>
              <a:t>GVOS and JAMS has been integrated so they can run alongside each other on an Ubuntu server.</a:t>
            </a:r>
          </a:p>
          <a:p>
            <a:pPr>
              <a:spcAft>
                <a:spcPts val="600"/>
              </a:spcAft>
            </a:pPr>
            <a:endParaRPr lang="en-US" altLang="en-US" sz="1600" b="0" dirty="0"/>
          </a:p>
          <a:p>
            <a:pPr>
              <a:spcAft>
                <a:spcPts val="600"/>
              </a:spcAft>
            </a:pPr>
            <a:r>
              <a:rPr lang="en-US" altLang="en-US" sz="1600" b="0" dirty="0"/>
              <a:t>Both GVOS and JAMS run as replicator servers where:</a:t>
            </a:r>
          </a:p>
          <a:p>
            <a:pPr>
              <a:spcAft>
                <a:spcPts val="600"/>
              </a:spcAft>
            </a:pPr>
            <a:endParaRPr lang="en-US" altLang="en-US" sz="1600" b="0" dirty="0"/>
          </a:p>
          <a:p>
            <a:pPr>
              <a:spcAft>
                <a:spcPts val="600"/>
              </a:spcAft>
            </a:pPr>
            <a:r>
              <a:rPr lang="en-US" altLang="en-US" sz="1600" b="0" dirty="0"/>
              <a:t>GVOS serves as the replicator for all OAS devices (including the devices that are running the GVOS/JAMS integration for the new React panel).</a:t>
            </a:r>
          </a:p>
          <a:p>
            <a:pPr>
              <a:spcAft>
                <a:spcPts val="600"/>
              </a:spcAft>
            </a:pPr>
            <a:r>
              <a:rPr lang="en-US" altLang="en-US" sz="1600" b="0" dirty="0"/>
              <a:t>JAMS serves as replicator server for all legacy JAMS equipment and OP Pro Manager clients.</a:t>
            </a:r>
          </a:p>
          <a:p>
            <a:pPr>
              <a:spcAft>
                <a:spcPts val="600"/>
              </a:spcAft>
            </a:pPr>
            <a:endParaRPr lang="en-US" altLang="en-US" sz="1600" b="0" dirty="0"/>
          </a:p>
          <a:p>
            <a:pPr>
              <a:spcAft>
                <a:spcPts val="600"/>
              </a:spcAft>
            </a:pPr>
            <a:r>
              <a:rPr lang="en-US" altLang="en-US" sz="1600" b="0" dirty="0"/>
              <a:t>GVOS and JAMS connect to the same PostgreSQL database which uses JAMS schema.</a:t>
            </a:r>
          </a:p>
          <a:p>
            <a:pPr>
              <a:spcAft>
                <a:spcPts val="600"/>
              </a:spcAft>
            </a:pPr>
            <a:endParaRPr lang="en-US" altLang="en-US" sz="1600" b="0" dirty="0"/>
          </a:p>
          <a:p>
            <a:pPr>
              <a:spcAft>
                <a:spcPts val="600"/>
              </a:spcAft>
            </a:pPr>
            <a:endParaRPr lang="en-US" altLang="en-US" sz="1600" b="0" dirty="0"/>
          </a:p>
        </p:txBody>
      </p:sp>
    </p:spTree>
    <p:extLst>
      <p:ext uri="{BB962C8B-B14F-4D97-AF65-F5344CB8AC3E}">
        <p14:creationId xmlns:p14="http://schemas.microsoft.com/office/powerpoint/2010/main" val="72127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609600"/>
            <a:ext cx="8867774" cy="4102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OP Pro Technologies</a:t>
            </a:r>
          </a:p>
        </p:txBody>
      </p:sp>
      <p:sp>
        <p:nvSpPr>
          <p:cNvPr id="2" name="Title 2">
            <a:extLst>
              <a:ext uri="{FF2B5EF4-FFF2-40B4-BE49-F238E27FC236}">
                <a16:creationId xmlns:a16="http://schemas.microsoft.com/office/drawing/2014/main" id="{8E617C6A-0834-42AF-CCBB-1D6DC0F7244A}"/>
              </a:ext>
            </a:extLst>
          </p:cNvPr>
          <p:cNvSpPr txBox="1">
            <a:spLocks noChangeArrowheads="1"/>
          </p:cNvSpPr>
          <p:nvPr/>
        </p:nvSpPr>
        <p:spPr bwMode="auto">
          <a:xfrm>
            <a:off x="609600" y="1172233"/>
            <a:ext cx="8867774" cy="48591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Schema mapping</a:t>
            </a:r>
          </a:p>
          <a:p>
            <a:pPr>
              <a:spcAft>
                <a:spcPts val="600"/>
              </a:spcAft>
            </a:pPr>
            <a:endParaRPr lang="en-US" altLang="en-US" sz="1600" b="0" dirty="0"/>
          </a:p>
          <a:p>
            <a:pPr>
              <a:spcAft>
                <a:spcPts val="600"/>
              </a:spcAft>
            </a:pPr>
            <a:r>
              <a:rPr lang="en-US" altLang="en-US" sz="1600" b="0" dirty="0"/>
              <a:t>While the schemas for GVOS and JIGSAW databases have mostly been merged, there are some key differences in some tables and columns names that require translation between the two systems.</a:t>
            </a:r>
          </a:p>
          <a:p>
            <a:pPr>
              <a:spcAft>
                <a:spcPts val="600"/>
              </a:spcAft>
            </a:pPr>
            <a:endParaRPr lang="en-US" altLang="en-US" sz="1600" b="0" dirty="0"/>
          </a:p>
          <a:p>
            <a:pPr>
              <a:spcAft>
                <a:spcPts val="600"/>
              </a:spcAft>
            </a:pPr>
            <a:r>
              <a:rPr lang="en-US" altLang="en-US" sz="1600" b="0" dirty="0"/>
              <a:t>The PostgreSQL database on the server uses the JIGSAW database schema with the GVOS schema merged into it.</a:t>
            </a:r>
          </a:p>
          <a:p>
            <a:pPr>
              <a:spcAft>
                <a:spcPts val="600"/>
              </a:spcAft>
            </a:pPr>
            <a:endParaRPr lang="en-US" altLang="en-US" sz="1600" b="0" dirty="0"/>
          </a:p>
          <a:p>
            <a:pPr>
              <a:spcAft>
                <a:spcPts val="600"/>
              </a:spcAft>
            </a:pPr>
            <a:r>
              <a:rPr lang="en-US" altLang="en-US" sz="1600" b="0" dirty="0"/>
              <a:t>The </a:t>
            </a:r>
            <a:r>
              <a:rPr lang="en-US" altLang="en-US" sz="1600" b="0" dirty="0" err="1"/>
              <a:t>sqlite</a:t>
            </a:r>
            <a:r>
              <a:rPr lang="en-US" altLang="en-US" sz="1600" b="0" dirty="0"/>
              <a:t> database onboard the equipment uses the GVOS database schema with the JIGSAW schema merged into it.</a:t>
            </a:r>
          </a:p>
          <a:p>
            <a:pPr>
              <a:spcAft>
                <a:spcPts val="600"/>
              </a:spcAft>
            </a:pPr>
            <a:endParaRPr lang="en-US" altLang="en-US" sz="1600" b="0" dirty="0"/>
          </a:p>
          <a:p>
            <a:pPr>
              <a:spcAft>
                <a:spcPts val="600"/>
              </a:spcAft>
            </a:pPr>
            <a:r>
              <a:rPr lang="en-US" altLang="en-US" sz="1600" b="0" dirty="0"/>
              <a:t>The mapping between databases schemas is handled by GVOS on the server and onboard by parsing database queries and applying the relevant schema mapping to form the correct query.</a:t>
            </a:r>
          </a:p>
        </p:txBody>
      </p:sp>
    </p:spTree>
    <p:extLst>
      <p:ext uri="{BB962C8B-B14F-4D97-AF65-F5344CB8AC3E}">
        <p14:creationId xmlns:p14="http://schemas.microsoft.com/office/powerpoint/2010/main" val="11253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609600"/>
            <a:ext cx="8867774" cy="4102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OP Pro Technologies</a:t>
            </a:r>
          </a:p>
        </p:txBody>
      </p:sp>
      <p:sp>
        <p:nvSpPr>
          <p:cNvPr id="2" name="Title 2">
            <a:extLst>
              <a:ext uri="{FF2B5EF4-FFF2-40B4-BE49-F238E27FC236}">
                <a16:creationId xmlns:a16="http://schemas.microsoft.com/office/drawing/2014/main" id="{8E617C6A-0834-42AF-CCBB-1D6DC0F7244A}"/>
              </a:ext>
            </a:extLst>
          </p:cNvPr>
          <p:cNvSpPr txBox="1">
            <a:spLocks noChangeArrowheads="1"/>
          </p:cNvSpPr>
          <p:nvPr/>
        </p:nvSpPr>
        <p:spPr bwMode="auto">
          <a:xfrm>
            <a:off x="609600" y="1172233"/>
            <a:ext cx="8867774" cy="48591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err="1"/>
              <a:t>GvWeb</a:t>
            </a:r>
            <a:endParaRPr lang="en-US" altLang="en-US" dirty="0"/>
          </a:p>
          <a:p>
            <a:pPr>
              <a:spcAft>
                <a:spcPts val="600"/>
              </a:spcAft>
            </a:pPr>
            <a:endParaRPr lang="en-US" altLang="en-US" sz="1600" b="0" dirty="0"/>
          </a:p>
          <a:p>
            <a:pPr>
              <a:spcAft>
                <a:spcPts val="600"/>
              </a:spcAft>
            </a:pPr>
            <a:r>
              <a:rPr lang="en-US" altLang="en-US" sz="1600" b="0" dirty="0"/>
              <a:t>The GVOS REST API is contained in the </a:t>
            </a:r>
            <a:r>
              <a:rPr lang="en-US" altLang="en-US" sz="1600" b="0" dirty="0" err="1"/>
              <a:t>GvWeb</a:t>
            </a:r>
            <a:r>
              <a:rPr lang="en-US" altLang="en-US" sz="1600" b="0" dirty="0"/>
              <a:t> module, </a:t>
            </a:r>
            <a:r>
              <a:rPr lang="en-US" altLang="en-US" sz="1600" b="0" dirty="0" err="1"/>
              <a:t>GvWeb</a:t>
            </a:r>
            <a:r>
              <a:rPr lang="en-US" altLang="en-US" sz="1600" b="0" dirty="0"/>
              <a:t> listens on port 5000 for incoming HTTP requests.</a:t>
            </a:r>
          </a:p>
          <a:p>
            <a:pPr>
              <a:spcAft>
                <a:spcPts val="600"/>
              </a:spcAft>
            </a:pPr>
            <a:endParaRPr lang="en-US" altLang="en-US" sz="1600" b="0" dirty="0"/>
          </a:p>
          <a:p>
            <a:pPr>
              <a:spcAft>
                <a:spcPts val="600"/>
              </a:spcAft>
            </a:pPr>
            <a:r>
              <a:rPr lang="en-US" altLang="en-US" sz="1600" b="0" dirty="0" err="1"/>
              <a:t>GvWeb</a:t>
            </a:r>
            <a:r>
              <a:rPr lang="en-US" altLang="en-US" sz="1600" b="0" dirty="0"/>
              <a:t> can be used to query model schema, query model data and invoke GVOS methods remotely.</a:t>
            </a:r>
          </a:p>
          <a:p>
            <a:pPr>
              <a:spcAft>
                <a:spcPts val="600"/>
              </a:spcAft>
            </a:pPr>
            <a:endParaRPr lang="en-US" altLang="en-US" sz="1600" b="0" dirty="0"/>
          </a:p>
          <a:p>
            <a:pPr>
              <a:spcAft>
                <a:spcPts val="600"/>
              </a:spcAft>
            </a:pPr>
            <a:r>
              <a:rPr lang="en-US" altLang="en-US" sz="1600" b="0" dirty="0"/>
              <a:t>Some examples:</a:t>
            </a:r>
          </a:p>
          <a:p>
            <a:pPr>
              <a:spcAft>
                <a:spcPts val="600"/>
              </a:spcAft>
            </a:pPr>
            <a:r>
              <a:rPr lang="en-US" altLang="en-US" sz="1600" b="0" dirty="0"/>
              <a:t>To retrieve information about the schema of the model:</a:t>
            </a:r>
          </a:p>
          <a:p>
            <a:pPr>
              <a:spcAft>
                <a:spcPts val="600"/>
              </a:spcAft>
            </a:pPr>
            <a:r>
              <a:rPr lang="en-US" altLang="en-US" sz="1600" b="0" dirty="0"/>
              <a:t>http://localhost/gvos/schema/&lt;Model Name&gt;</a:t>
            </a:r>
          </a:p>
          <a:p>
            <a:pPr>
              <a:spcAft>
                <a:spcPts val="600"/>
              </a:spcAft>
            </a:pPr>
            <a:r>
              <a:rPr lang="en-US" altLang="en-US" sz="1600" b="0" dirty="0"/>
              <a:t>http://localhost/gvos/schema/GvEquipment</a:t>
            </a:r>
          </a:p>
          <a:p>
            <a:pPr>
              <a:spcAft>
                <a:spcPts val="600"/>
              </a:spcAft>
            </a:pPr>
            <a:endParaRPr lang="en-US" altLang="en-US" sz="1600" b="0" dirty="0"/>
          </a:p>
          <a:p>
            <a:pPr>
              <a:spcAft>
                <a:spcPts val="600"/>
              </a:spcAft>
            </a:pPr>
            <a:r>
              <a:rPr lang="en-US" altLang="en-US" sz="1600" b="0" dirty="0"/>
              <a:t>To retrieve all records for the model in JSON format:</a:t>
            </a:r>
          </a:p>
          <a:p>
            <a:pPr>
              <a:spcAft>
                <a:spcPts val="600"/>
              </a:spcAft>
            </a:pPr>
            <a:r>
              <a:rPr lang="en-US" altLang="en-US" sz="1600" b="0" dirty="0"/>
              <a:t>http://localhost/gvos/object/&lt;Model Name&gt;</a:t>
            </a:r>
          </a:p>
          <a:p>
            <a:pPr>
              <a:spcAft>
                <a:spcPts val="600"/>
              </a:spcAft>
            </a:pPr>
            <a:r>
              <a:rPr lang="en-US" altLang="en-US" sz="1600" b="0" dirty="0"/>
              <a:t>http://localhost/gvos/object/GvEquipment</a:t>
            </a:r>
          </a:p>
          <a:p>
            <a:pPr>
              <a:spcAft>
                <a:spcPts val="600"/>
              </a:spcAft>
            </a:pPr>
            <a:endParaRPr lang="en-US" altLang="en-US" sz="1600" b="0" dirty="0"/>
          </a:p>
        </p:txBody>
      </p:sp>
    </p:spTree>
    <p:extLst>
      <p:ext uri="{BB962C8B-B14F-4D97-AF65-F5344CB8AC3E}">
        <p14:creationId xmlns:p14="http://schemas.microsoft.com/office/powerpoint/2010/main" val="403642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609600"/>
            <a:ext cx="8867774" cy="4102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OP Pro Technologies</a:t>
            </a:r>
          </a:p>
        </p:txBody>
      </p:sp>
      <p:sp>
        <p:nvSpPr>
          <p:cNvPr id="2" name="Title 2">
            <a:extLst>
              <a:ext uri="{FF2B5EF4-FFF2-40B4-BE49-F238E27FC236}">
                <a16:creationId xmlns:a16="http://schemas.microsoft.com/office/drawing/2014/main" id="{8E617C6A-0834-42AF-CCBB-1D6DC0F7244A}"/>
              </a:ext>
            </a:extLst>
          </p:cNvPr>
          <p:cNvSpPr txBox="1">
            <a:spLocks noChangeArrowheads="1"/>
          </p:cNvSpPr>
          <p:nvPr/>
        </p:nvSpPr>
        <p:spPr bwMode="auto">
          <a:xfrm>
            <a:off x="609600" y="1172233"/>
            <a:ext cx="8867774" cy="48591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Nginx</a:t>
            </a:r>
          </a:p>
          <a:p>
            <a:pPr>
              <a:spcAft>
                <a:spcPts val="600"/>
              </a:spcAft>
            </a:pPr>
            <a:endParaRPr lang="en-US" altLang="en-US" sz="1600" b="0" dirty="0"/>
          </a:p>
          <a:p>
            <a:pPr>
              <a:spcAft>
                <a:spcPts val="600"/>
              </a:spcAft>
            </a:pPr>
            <a:r>
              <a:rPr lang="en-US" altLang="en-US" sz="1600" b="0" dirty="0"/>
              <a:t>A nginx server should be configured to listen on port 80 and forward all requests with the ‘/</a:t>
            </a:r>
            <a:r>
              <a:rPr lang="en-US" altLang="en-US" sz="1600" b="0" dirty="0" err="1"/>
              <a:t>gvos</a:t>
            </a:r>
            <a:r>
              <a:rPr lang="en-US" altLang="en-US" sz="1600" b="0" dirty="0"/>
              <a:t>/’ path to </a:t>
            </a:r>
            <a:r>
              <a:rPr lang="en-US" altLang="en-US" sz="1600" b="0" dirty="0" err="1"/>
              <a:t>GvWeb</a:t>
            </a:r>
            <a:r>
              <a:rPr lang="en-US" altLang="en-US" sz="1600" b="0" dirty="0"/>
              <a:t>.</a:t>
            </a:r>
          </a:p>
          <a:p>
            <a:pPr>
              <a:spcAft>
                <a:spcPts val="600"/>
              </a:spcAft>
            </a:pPr>
            <a:endParaRPr lang="en-US" altLang="en-US" sz="1600" b="0" dirty="0"/>
          </a:p>
          <a:p>
            <a:pPr>
              <a:spcAft>
                <a:spcPts val="600"/>
              </a:spcAft>
            </a:pPr>
            <a:r>
              <a:rPr lang="en-US" altLang="en-US" dirty="0"/>
              <a:t>Replicator</a:t>
            </a:r>
          </a:p>
          <a:p>
            <a:pPr>
              <a:spcAft>
                <a:spcPts val="600"/>
              </a:spcAft>
            </a:pPr>
            <a:r>
              <a:rPr lang="en-US" altLang="en-US" sz="1600" b="0" dirty="0"/>
              <a:t>The GVOS replicator serves updates to clients over HTTP.</a:t>
            </a:r>
          </a:p>
          <a:p>
            <a:pPr>
              <a:spcAft>
                <a:spcPts val="600"/>
              </a:spcAft>
            </a:pPr>
            <a:r>
              <a:rPr lang="en-US" altLang="en-US" sz="1600" b="0" dirty="0"/>
              <a:t>The clients connect to server utilizing the REST API on port 80.</a:t>
            </a:r>
          </a:p>
          <a:p>
            <a:pPr>
              <a:spcAft>
                <a:spcPts val="600"/>
              </a:spcAft>
            </a:pPr>
            <a:endParaRPr lang="en-US" altLang="en-US" sz="1600" b="0" dirty="0"/>
          </a:p>
          <a:p>
            <a:pPr>
              <a:spcAft>
                <a:spcPts val="600"/>
              </a:spcAft>
            </a:pPr>
            <a:r>
              <a:rPr lang="en-US" altLang="en-US" sz="1600" b="0" dirty="0"/>
              <a:t>When running alongside JAMS, the GVOS server uses the </a:t>
            </a:r>
            <a:r>
              <a:rPr lang="en-US" altLang="en-US" sz="1600" b="0" dirty="0" err="1"/>
              <a:t>replicas_oas</a:t>
            </a:r>
            <a:r>
              <a:rPr lang="en-US" altLang="en-US" sz="1600" b="0" dirty="0"/>
              <a:t> table instead the replicas table to load the replicas configurations.</a:t>
            </a:r>
          </a:p>
          <a:p>
            <a:pPr>
              <a:spcAft>
                <a:spcPts val="600"/>
              </a:spcAft>
            </a:pPr>
            <a:endParaRPr lang="en-US" altLang="en-US" sz="1600" b="0" dirty="0"/>
          </a:p>
          <a:p>
            <a:pPr>
              <a:spcAft>
                <a:spcPts val="600"/>
              </a:spcAft>
            </a:pPr>
            <a:r>
              <a:rPr lang="en-US" altLang="en-US" sz="1600" b="0" dirty="0"/>
              <a:t>The JAMS scheme mapping  is also used when equipment upload data to the server to map it from GVOS schema to the JIGSAW schema before it is stored in the database.</a:t>
            </a:r>
          </a:p>
          <a:p>
            <a:pPr>
              <a:spcAft>
                <a:spcPts val="600"/>
              </a:spcAft>
            </a:pPr>
            <a:endParaRPr lang="en-US" altLang="en-US" dirty="0"/>
          </a:p>
        </p:txBody>
      </p:sp>
    </p:spTree>
    <p:extLst>
      <p:ext uri="{BB962C8B-B14F-4D97-AF65-F5344CB8AC3E}">
        <p14:creationId xmlns:p14="http://schemas.microsoft.com/office/powerpoint/2010/main" val="31601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609600"/>
            <a:ext cx="8867774" cy="4102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a:t>OP Pro Technologies</a:t>
            </a:r>
          </a:p>
        </p:txBody>
      </p:sp>
      <p:pic>
        <p:nvPicPr>
          <p:cNvPr id="4" name="Picture 3" descr="Chart&#10;&#10;Description automatically generated with medium confidence">
            <a:extLst>
              <a:ext uri="{FF2B5EF4-FFF2-40B4-BE49-F238E27FC236}">
                <a16:creationId xmlns:a16="http://schemas.microsoft.com/office/drawing/2014/main" id="{8DFD26CC-AF04-4993-9738-BC083517F32C}"/>
              </a:ext>
            </a:extLst>
          </p:cNvPr>
          <p:cNvPicPr>
            <a:picLocks noChangeAspect="1"/>
          </p:cNvPicPr>
          <p:nvPr/>
        </p:nvPicPr>
        <p:blipFill>
          <a:blip r:embed="rId2"/>
          <a:stretch>
            <a:fillRect/>
          </a:stretch>
        </p:blipFill>
        <p:spPr>
          <a:xfrm>
            <a:off x="1559520" y="1321200"/>
            <a:ext cx="6967933" cy="4215600"/>
          </a:xfrm>
          <a:prstGeom prst="rect">
            <a:avLst/>
          </a:prstGeom>
          <a:noFill/>
        </p:spPr>
      </p:pic>
    </p:spTree>
    <p:extLst>
      <p:ext uri="{BB962C8B-B14F-4D97-AF65-F5344CB8AC3E}">
        <p14:creationId xmlns:p14="http://schemas.microsoft.com/office/powerpoint/2010/main" val="139477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609600"/>
            <a:ext cx="8867774" cy="4102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OP Pro Technologies</a:t>
            </a:r>
          </a:p>
        </p:txBody>
      </p:sp>
      <p:sp>
        <p:nvSpPr>
          <p:cNvPr id="2" name="Title 2">
            <a:extLst>
              <a:ext uri="{FF2B5EF4-FFF2-40B4-BE49-F238E27FC236}">
                <a16:creationId xmlns:a16="http://schemas.microsoft.com/office/drawing/2014/main" id="{8E617C6A-0834-42AF-CCBB-1D6DC0F7244A}"/>
              </a:ext>
            </a:extLst>
          </p:cNvPr>
          <p:cNvSpPr txBox="1">
            <a:spLocks noChangeArrowheads="1"/>
          </p:cNvSpPr>
          <p:nvPr/>
        </p:nvSpPr>
        <p:spPr bwMode="auto">
          <a:xfrm>
            <a:off x="609600" y="1172233"/>
            <a:ext cx="8867774" cy="48591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sz="1600" b="0" dirty="0"/>
              <a:t>JAMS Interface</a:t>
            </a:r>
          </a:p>
          <a:p>
            <a:pPr>
              <a:spcAft>
                <a:spcPts val="600"/>
              </a:spcAft>
            </a:pPr>
            <a:r>
              <a:rPr lang="en-US" altLang="en-US" sz="1600" b="0" dirty="0"/>
              <a:t>Schema mapping</a:t>
            </a:r>
          </a:p>
          <a:p>
            <a:pPr>
              <a:spcAft>
                <a:spcPts val="600"/>
              </a:spcAft>
            </a:pPr>
            <a:r>
              <a:rPr lang="en-US" altLang="en-US" sz="1600" b="0" dirty="0" err="1"/>
              <a:t>GvWeb</a:t>
            </a:r>
            <a:endParaRPr lang="en-US" altLang="en-US" sz="1600" b="0" dirty="0"/>
          </a:p>
          <a:p>
            <a:pPr>
              <a:spcAft>
                <a:spcPts val="600"/>
              </a:spcAft>
            </a:pPr>
            <a:endParaRPr lang="en-US" altLang="en-US" sz="1600" b="0" dirty="0"/>
          </a:p>
          <a:p>
            <a:pPr>
              <a:spcAft>
                <a:spcPts val="600"/>
              </a:spcAft>
            </a:pPr>
            <a:r>
              <a:rPr lang="en-US" altLang="en-US" dirty="0" err="1"/>
              <a:t>GvMQTT</a:t>
            </a:r>
            <a:endParaRPr lang="en-US" altLang="en-US" dirty="0"/>
          </a:p>
          <a:p>
            <a:pPr>
              <a:spcAft>
                <a:spcPts val="600"/>
              </a:spcAft>
            </a:pPr>
            <a:r>
              <a:rPr lang="en-US" altLang="en-US" sz="1600" b="0" dirty="0"/>
              <a:t>The GVMQTT module handle subscribing to notifications for model updates and log messages. In order to enable GVOS to publish updates for a table or log, you must publish a message to one of the following topics:</a:t>
            </a:r>
          </a:p>
          <a:p>
            <a:pPr>
              <a:spcAft>
                <a:spcPts val="600"/>
              </a:spcAft>
            </a:pPr>
            <a:endParaRPr lang="en-US" altLang="en-US" sz="1600" b="0" dirty="0"/>
          </a:p>
          <a:p>
            <a:pPr>
              <a:spcAft>
                <a:spcPts val="600"/>
              </a:spcAft>
            </a:pPr>
            <a:r>
              <a:rPr lang="en-US" altLang="en-US" sz="1600" b="0" dirty="0" err="1"/>
              <a:t>gvos</a:t>
            </a:r>
            <a:r>
              <a:rPr lang="en-US" altLang="en-US" sz="1600" b="0" dirty="0"/>
              <a:t>/&lt;DEVICE&gt;/logs/listen</a:t>
            </a:r>
          </a:p>
          <a:p>
            <a:pPr>
              <a:spcAft>
                <a:spcPts val="600"/>
              </a:spcAft>
            </a:pPr>
            <a:r>
              <a:rPr lang="en-US" altLang="en-US" sz="1600" b="0" dirty="0" err="1"/>
              <a:t>gvos</a:t>
            </a:r>
            <a:r>
              <a:rPr lang="en-US" altLang="en-US" sz="1600" b="0" dirty="0"/>
              <a:t>/&lt;DEVICE&gt;/models/listen</a:t>
            </a:r>
          </a:p>
          <a:p>
            <a:pPr>
              <a:spcAft>
                <a:spcPts val="600"/>
              </a:spcAft>
            </a:pPr>
            <a:r>
              <a:rPr lang="en-US" altLang="en-US" sz="1600" b="0" dirty="0" err="1"/>
              <a:t>gvos</a:t>
            </a:r>
            <a:r>
              <a:rPr lang="en-US" altLang="en-US" sz="1600" b="0" dirty="0"/>
              <a:t>/&lt;DEVICE&gt;/sensors/listen</a:t>
            </a:r>
          </a:p>
          <a:p>
            <a:pPr>
              <a:spcAft>
                <a:spcPts val="600"/>
              </a:spcAft>
            </a:pPr>
            <a:r>
              <a:rPr lang="en-US" altLang="en-US" sz="1600" b="0" dirty="0" err="1"/>
              <a:t>gvos</a:t>
            </a:r>
            <a:r>
              <a:rPr lang="en-US" altLang="en-US" sz="1600" b="0" dirty="0"/>
              <a:t>/&lt;DEVICE&gt;/signals/listen</a:t>
            </a:r>
          </a:p>
          <a:p>
            <a:pPr>
              <a:spcAft>
                <a:spcPts val="600"/>
              </a:spcAft>
            </a:pPr>
            <a:endParaRPr lang="en-US" altLang="en-US" sz="1600" b="0" dirty="0"/>
          </a:p>
          <a:p>
            <a:pPr>
              <a:spcAft>
                <a:spcPts val="600"/>
              </a:spcAft>
            </a:pPr>
            <a:r>
              <a:rPr lang="en-US" altLang="en-US" sz="1600" b="0" dirty="0" err="1"/>
              <a:t>mosquitto_pub</a:t>
            </a:r>
            <a:r>
              <a:rPr lang="en-US" altLang="en-US" sz="1600" b="0" dirty="0"/>
              <a:t> –h localhost –p 1883 –t ‘</a:t>
            </a:r>
            <a:r>
              <a:rPr lang="en-US" altLang="en-US" sz="1600" b="0" dirty="0" err="1"/>
              <a:t>gvos</a:t>
            </a:r>
            <a:r>
              <a:rPr lang="en-US" altLang="en-US" sz="1600" b="0" dirty="0"/>
              <a:t>/T072/models/listen’ –m ‘</a:t>
            </a:r>
            <a:r>
              <a:rPr lang="en-US" altLang="en-US" sz="1600" b="0" dirty="0" err="1"/>
              <a:t>JsTruck</a:t>
            </a:r>
            <a:r>
              <a:rPr lang="en-US" altLang="en-US" sz="1600" b="0" dirty="0"/>
              <a:t>’ </a:t>
            </a:r>
          </a:p>
        </p:txBody>
      </p:sp>
    </p:spTree>
    <p:extLst>
      <p:ext uri="{BB962C8B-B14F-4D97-AF65-F5344CB8AC3E}">
        <p14:creationId xmlns:p14="http://schemas.microsoft.com/office/powerpoint/2010/main" val="160672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609600"/>
            <a:ext cx="8867774" cy="4102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OP Pro Technologies</a:t>
            </a:r>
          </a:p>
        </p:txBody>
      </p:sp>
      <p:sp>
        <p:nvSpPr>
          <p:cNvPr id="2" name="Title 2">
            <a:extLst>
              <a:ext uri="{FF2B5EF4-FFF2-40B4-BE49-F238E27FC236}">
                <a16:creationId xmlns:a16="http://schemas.microsoft.com/office/drawing/2014/main" id="{8E617C6A-0834-42AF-CCBB-1D6DC0F7244A}"/>
              </a:ext>
            </a:extLst>
          </p:cNvPr>
          <p:cNvSpPr txBox="1">
            <a:spLocks noChangeArrowheads="1"/>
          </p:cNvSpPr>
          <p:nvPr/>
        </p:nvSpPr>
        <p:spPr bwMode="auto">
          <a:xfrm>
            <a:off x="609600" y="1172233"/>
            <a:ext cx="8867774" cy="48591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Log files</a:t>
            </a:r>
          </a:p>
          <a:p>
            <a:pPr>
              <a:spcAft>
                <a:spcPts val="600"/>
              </a:spcAft>
            </a:pPr>
            <a:r>
              <a:rPr lang="en-US" altLang="en-US" sz="1600" b="0" dirty="0"/>
              <a:t>The GVOS log files are stores in the /opt/</a:t>
            </a:r>
            <a:r>
              <a:rPr lang="en-US" altLang="en-US" sz="1600" b="0" dirty="0" err="1"/>
              <a:t>oas</a:t>
            </a:r>
            <a:r>
              <a:rPr lang="en-US" altLang="en-US" sz="1600" b="0" dirty="0"/>
              <a:t>/logs directory.</a:t>
            </a:r>
          </a:p>
          <a:p>
            <a:pPr>
              <a:spcAft>
                <a:spcPts val="600"/>
              </a:spcAft>
            </a:pPr>
            <a:endParaRPr lang="en-US" altLang="en-US" sz="1600" b="0" dirty="0"/>
          </a:p>
          <a:p>
            <a:pPr>
              <a:spcAft>
                <a:spcPts val="600"/>
              </a:spcAft>
            </a:pPr>
            <a:r>
              <a:rPr lang="en-US" altLang="en-US" sz="1600" b="0" dirty="0"/>
              <a:t>When JAMS is running alongside GVOS, the JAMS logs are also stored in the /opt/</a:t>
            </a:r>
            <a:r>
              <a:rPr lang="en-US" altLang="en-US" sz="1600" b="0" dirty="0" err="1"/>
              <a:t>oas</a:t>
            </a:r>
            <a:r>
              <a:rPr lang="en-US" altLang="en-US" sz="1600" b="0" dirty="0"/>
              <a:t>/logs directory.</a:t>
            </a:r>
          </a:p>
          <a:p>
            <a:pPr>
              <a:spcAft>
                <a:spcPts val="600"/>
              </a:spcAft>
            </a:pPr>
            <a:endParaRPr lang="en-US" altLang="en-US" sz="1600" b="0" dirty="0"/>
          </a:p>
          <a:p>
            <a:pPr>
              <a:spcAft>
                <a:spcPts val="600"/>
              </a:spcAft>
            </a:pPr>
            <a:r>
              <a:rPr lang="en-US" altLang="en-US" sz="1600" b="0" dirty="0"/>
              <a:t>Note that /opt/Jigsaw/Logs directory will still contain the messages log file.</a:t>
            </a:r>
          </a:p>
          <a:p>
            <a:pPr>
              <a:spcAft>
                <a:spcPts val="600"/>
              </a:spcAft>
            </a:pPr>
            <a:endParaRPr lang="en-US" altLang="en-US" sz="1600" b="0" dirty="0"/>
          </a:p>
          <a:p>
            <a:pPr>
              <a:spcAft>
                <a:spcPts val="600"/>
              </a:spcAft>
            </a:pPr>
            <a:r>
              <a:rPr lang="en-US" altLang="en-US" sz="1600" b="0" dirty="0"/>
              <a:t>To enable logs, connect to Core box of the equipment that you are debugging and start a telnet session on port 4640 to access the </a:t>
            </a:r>
            <a:r>
              <a:rPr lang="en-US" altLang="en-US" sz="1600" b="0" dirty="0" err="1"/>
              <a:t>gvos</a:t>
            </a:r>
            <a:r>
              <a:rPr lang="en-US" altLang="en-US" sz="1600" b="0" dirty="0"/>
              <a:t> shell (telnet localhost 4640). Once connected to the </a:t>
            </a:r>
            <a:r>
              <a:rPr lang="en-US" altLang="en-US" sz="1600" b="0" dirty="0" err="1"/>
              <a:t>gvos</a:t>
            </a:r>
            <a:r>
              <a:rPr lang="en-US" altLang="en-US" sz="1600" b="0" dirty="0"/>
              <a:t> shell enter:</a:t>
            </a:r>
          </a:p>
          <a:p>
            <a:pPr>
              <a:spcAft>
                <a:spcPts val="600"/>
              </a:spcAft>
            </a:pPr>
            <a:r>
              <a:rPr lang="en-US" altLang="en-US" sz="1600" b="0" dirty="0"/>
              <a:t> </a:t>
            </a:r>
          </a:p>
          <a:p>
            <a:pPr>
              <a:spcAft>
                <a:spcPts val="600"/>
              </a:spcAft>
            </a:pPr>
            <a:r>
              <a:rPr lang="en-US" altLang="en-US" sz="1600" b="0" dirty="0"/>
              <a:t>listen &lt;</a:t>
            </a:r>
            <a:r>
              <a:rPr lang="en-US" altLang="en-US" sz="1600" b="0" dirty="0" err="1"/>
              <a:t>logname</a:t>
            </a:r>
            <a:r>
              <a:rPr lang="en-US" altLang="en-US" sz="1600" b="0" dirty="0"/>
              <a:t>&gt;</a:t>
            </a:r>
          </a:p>
          <a:p>
            <a:pPr>
              <a:spcAft>
                <a:spcPts val="600"/>
              </a:spcAft>
            </a:pPr>
            <a:endParaRPr lang="en-US" altLang="en-US" sz="1600" b="0" dirty="0"/>
          </a:p>
          <a:p>
            <a:pPr>
              <a:spcAft>
                <a:spcPts val="600"/>
              </a:spcAft>
            </a:pPr>
            <a:r>
              <a:rPr lang="en-US" altLang="en-US" sz="1600" b="0" dirty="0" err="1"/>
              <a:t>mqtt</a:t>
            </a:r>
            <a:r>
              <a:rPr lang="en-US" altLang="en-US" sz="1600" b="0" dirty="0"/>
              <a:t>, replicator, jams, web</a:t>
            </a:r>
          </a:p>
        </p:txBody>
      </p:sp>
    </p:spTree>
    <p:extLst>
      <p:ext uri="{BB962C8B-B14F-4D97-AF65-F5344CB8AC3E}">
        <p14:creationId xmlns:p14="http://schemas.microsoft.com/office/powerpoint/2010/main" val="107920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Title 2">
            <a:extLst>
              <a:ext uri="{FF2B5EF4-FFF2-40B4-BE49-F238E27FC236}">
                <a16:creationId xmlns:a16="http://schemas.microsoft.com/office/drawing/2014/main" id="{14E8FD6F-F7D7-074F-8DAC-E15E80EB928C}"/>
              </a:ext>
            </a:extLst>
          </p:cNvPr>
          <p:cNvSpPr>
            <a:spLocks noGrp="1" noChangeArrowheads="1"/>
          </p:cNvSpPr>
          <p:nvPr>
            <p:ph type="title"/>
          </p:nvPr>
        </p:nvSpPr>
        <p:spPr bwMode="auto">
          <a:xfrm>
            <a:off x="609600" y="572656"/>
            <a:ext cx="10972800" cy="4102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r>
              <a:rPr lang="en-US" dirty="0"/>
              <a:t>HxGN Mining Product Portfolios</a:t>
            </a:r>
            <a:endParaRPr lang="en-US" altLang="en-US" dirty="0"/>
          </a:p>
        </p:txBody>
      </p:sp>
      <p:sp>
        <p:nvSpPr>
          <p:cNvPr id="23" name="Freeform: Shape 22">
            <a:extLst>
              <a:ext uri="{FF2B5EF4-FFF2-40B4-BE49-F238E27FC236}">
                <a16:creationId xmlns:a16="http://schemas.microsoft.com/office/drawing/2014/main" id="{0DDFE853-B5F9-4462-9436-CF8A8E994243}"/>
              </a:ext>
            </a:extLst>
          </p:cNvPr>
          <p:cNvSpPr/>
          <p:nvPr/>
        </p:nvSpPr>
        <p:spPr>
          <a:xfrm>
            <a:off x="614957" y="2967453"/>
            <a:ext cx="1993106" cy="797242"/>
          </a:xfrm>
          <a:custGeom>
            <a:avLst/>
            <a:gdLst>
              <a:gd name="connsiteX0" fmla="*/ 0 w 1993106"/>
              <a:gd name="connsiteY0" fmla="*/ 0 h 797242"/>
              <a:gd name="connsiteX1" fmla="*/ 1594485 w 1993106"/>
              <a:gd name="connsiteY1" fmla="*/ 0 h 797242"/>
              <a:gd name="connsiteX2" fmla="*/ 1993106 w 1993106"/>
              <a:gd name="connsiteY2" fmla="*/ 398621 h 797242"/>
              <a:gd name="connsiteX3" fmla="*/ 1594485 w 1993106"/>
              <a:gd name="connsiteY3" fmla="*/ 797242 h 797242"/>
              <a:gd name="connsiteX4" fmla="*/ 0 w 1993106"/>
              <a:gd name="connsiteY4" fmla="*/ 797242 h 797242"/>
              <a:gd name="connsiteX5" fmla="*/ 398621 w 1993106"/>
              <a:gd name="connsiteY5" fmla="*/ 398621 h 797242"/>
              <a:gd name="connsiteX6" fmla="*/ 0 w 1993106"/>
              <a:gd name="connsiteY6"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106" h="797242">
                <a:moveTo>
                  <a:pt x="0" y="0"/>
                </a:moveTo>
                <a:lnTo>
                  <a:pt x="1594485" y="0"/>
                </a:lnTo>
                <a:lnTo>
                  <a:pt x="1993106" y="398621"/>
                </a:lnTo>
                <a:lnTo>
                  <a:pt x="1594485" y="797242"/>
                </a:lnTo>
                <a:lnTo>
                  <a:pt x="0" y="797242"/>
                </a:lnTo>
                <a:lnTo>
                  <a:pt x="398621" y="39862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62629" tIns="21336" rIns="419957" bIns="21336" numCol="1" spcCol="1270" anchor="ctr" anchorCtr="0">
            <a:noAutofit/>
          </a:bodyPr>
          <a:lstStyle/>
          <a:p>
            <a:pPr marL="0" lvl="0" indent="0" algn="ctr" defTabSz="711200">
              <a:lnSpc>
                <a:spcPct val="90000"/>
              </a:lnSpc>
              <a:spcBef>
                <a:spcPct val="0"/>
              </a:spcBef>
              <a:spcAft>
                <a:spcPct val="35000"/>
              </a:spcAft>
              <a:buNone/>
            </a:pPr>
            <a:r>
              <a:rPr lang="en-US" sz="1600" kern="1200" dirty="0"/>
              <a:t>Explore</a:t>
            </a:r>
          </a:p>
        </p:txBody>
      </p:sp>
      <p:sp>
        <p:nvSpPr>
          <p:cNvPr id="24" name="Freeform: Shape 23">
            <a:extLst>
              <a:ext uri="{FF2B5EF4-FFF2-40B4-BE49-F238E27FC236}">
                <a16:creationId xmlns:a16="http://schemas.microsoft.com/office/drawing/2014/main" id="{0F0B734F-4AAD-435C-81E3-A19970F9885D}"/>
              </a:ext>
            </a:extLst>
          </p:cNvPr>
          <p:cNvSpPr/>
          <p:nvPr/>
        </p:nvSpPr>
        <p:spPr>
          <a:xfrm>
            <a:off x="2408753" y="2967453"/>
            <a:ext cx="1993106" cy="797242"/>
          </a:xfrm>
          <a:custGeom>
            <a:avLst/>
            <a:gdLst>
              <a:gd name="connsiteX0" fmla="*/ 0 w 1993106"/>
              <a:gd name="connsiteY0" fmla="*/ 0 h 797242"/>
              <a:gd name="connsiteX1" fmla="*/ 1594485 w 1993106"/>
              <a:gd name="connsiteY1" fmla="*/ 0 h 797242"/>
              <a:gd name="connsiteX2" fmla="*/ 1993106 w 1993106"/>
              <a:gd name="connsiteY2" fmla="*/ 398621 h 797242"/>
              <a:gd name="connsiteX3" fmla="*/ 1594485 w 1993106"/>
              <a:gd name="connsiteY3" fmla="*/ 797242 h 797242"/>
              <a:gd name="connsiteX4" fmla="*/ 0 w 1993106"/>
              <a:gd name="connsiteY4" fmla="*/ 797242 h 797242"/>
              <a:gd name="connsiteX5" fmla="*/ 398621 w 1993106"/>
              <a:gd name="connsiteY5" fmla="*/ 398621 h 797242"/>
              <a:gd name="connsiteX6" fmla="*/ 0 w 1993106"/>
              <a:gd name="connsiteY6"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106" h="797242">
                <a:moveTo>
                  <a:pt x="0" y="0"/>
                </a:moveTo>
                <a:lnTo>
                  <a:pt x="1594485" y="0"/>
                </a:lnTo>
                <a:lnTo>
                  <a:pt x="1993106" y="398621"/>
                </a:lnTo>
                <a:lnTo>
                  <a:pt x="1594485" y="797242"/>
                </a:lnTo>
                <a:lnTo>
                  <a:pt x="0" y="797242"/>
                </a:lnTo>
                <a:lnTo>
                  <a:pt x="398621" y="39862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62629" tIns="21336" rIns="419957" bIns="21336" numCol="1" spcCol="1270" anchor="ctr" anchorCtr="0">
            <a:noAutofit/>
          </a:bodyPr>
          <a:lstStyle/>
          <a:p>
            <a:pPr marL="0" lvl="0" indent="0" algn="ctr" defTabSz="711200">
              <a:lnSpc>
                <a:spcPct val="90000"/>
              </a:lnSpc>
              <a:spcBef>
                <a:spcPct val="0"/>
              </a:spcBef>
              <a:spcAft>
                <a:spcPct val="35000"/>
              </a:spcAft>
              <a:buNone/>
            </a:pPr>
            <a:r>
              <a:rPr lang="en-US" sz="1600" kern="1200" dirty="0"/>
              <a:t>Plan</a:t>
            </a:r>
          </a:p>
        </p:txBody>
      </p:sp>
      <p:sp>
        <p:nvSpPr>
          <p:cNvPr id="25" name="Freeform: Shape 24">
            <a:extLst>
              <a:ext uri="{FF2B5EF4-FFF2-40B4-BE49-F238E27FC236}">
                <a16:creationId xmlns:a16="http://schemas.microsoft.com/office/drawing/2014/main" id="{DE883727-7D94-4F7D-9E4A-2BF8E505B224}"/>
              </a:ext>
            </a:extLst>
          </p:cNvPr>
          <p:cNvSpPr/>
          <p:nvPr/>
        </p:nvSpPr>
        <p:spPr>
          <a:xfrm>
            <a:off x="4202549" y="2967453"/>
            <a:ext cx="1993106" cy="797242"/>
          </a:xfrm>
          <a:custGeom>
            <a:avLst/>
            <a:gdLst>
              <a:gd name="connsiteX0" fmla="*/ 0 w 1993106"/>
              <a:gd name="connsiteY0" fmla="*/ 0 h 797242"/>
              <a:gd name="connsiteX1" fmla="*/ 1594485 w 1993106"/>
              <a:gd name="connsiteY1" fmla="*/ 0 h 797242"/>
              <a:gd name="connsiteX2" fmla="*/ 1993106 w 1993106"/>
              <a:gd name="connsiteY2" fmla="*/ 398621 h 797242"/>
              <a:gd name="connsiteX3" fmla="*/ 1594485 w 1993106"/>
              <a:gd name="connsiteY3" fmla="*/ 797242 h 797242"/>
              <a:gd name="connsiteX4" fmla="*/ 0 w 1993106"/>
              <a:gd name="connsiteY4" fmla="*/ 797242 h 797242"/>
              <a:gd name="connsiteX5" fmla="*/ 398621 w 1993106"/>
              <a:gd name="connsiteY5" fmla="*/ 398621 h 797242"/>
              <a:gd name="connsiteX6" fmla="*/ 0 w 1993106"/>
              <a:gd name="connsiteY6"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106" h="797242">
                <a:moveTo>
                  <a:pt x="0" y="0"/>
                </a:moveTo>
                <a:lnTo>
                  <a:pt x="1594485" y="0"/>
                </a:lnTo>
                <a:lnTo>
                  <a:pt x="1993106" y="398621"/>
                </a:lnTo>
                <a:lnTo>
                  <a:pt x="1594485" y="797242"/>
                </a:lnTo>
                <a:lnTo>
                  <a:pt x="0" y="797242"/>
                </a:lnTo>
                <a:lnTo>
                  <a:pt x="398621" y="39862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62629" tIns="21336" rIns="419957" bIns="21336" numCol="1" spcCol="1270" anchor="ctr" anchorCtr="0">
            <a:noAutofit/>
          </a:bodyPr>
          <a:lstStyle/>
          <a:p>
            <a:pPr marL="0" lvl="0" indent="0" algn="ctr" defTabSz="711200">
              <a:lnSpc>
                <a:spcPct val="90000"/>
              </a:lnSpc>
              <a:spcBef>
                <a:spcPct val="0"/>
              </a:spcBef>
              <a:spcAft>
                <a:spcPct val="35000"/>
              </a:spcAft>
              <a:buNone/>
            </a:pPr>
            <a:r>
              <a:rPr lang="en-US" sz="1600" kern="1200" dirty="0"/>
              <a:t>Produce</a:t>
            </a:r>
          </a:p>
        </p:txBody>
      </p:sp>
      <p:sp>
        <p:nvSpPr>
          <p:cNvPr id="26" name="Freeform: Shape 25">
            <a:extLst>
              <a:ext uri="{FF2B5EF4-FFF2-40B4-BE49-F238E27FC236}">
                <a16:creationId xmlns:a16="http://schemas.microsoft.com/office/drawing/2014/main" id="{ACC84DCD-D939-4B90-BE77-2205A9C99593}"/>
              </a:ext>
            </a:extLst>
          </p:cNvPr>
          <p:cNvSpPr/>
          <p:nvPr/>
        </p:nvSpPr>
        <p:spPr>
          <a:xfrm>
            <a:off x="5996344" y="2967453"/>
            <a:ext cx="1993106" cy="797242"/>
          </a:xfrm>
          <a:custGeom>
            <a:avLst/>
            <a:gdLst>
              <a:gd name="connsiteX0" fmla="*/ 0 w 1993106"/>
              <a:gd name="connsiteY0" fmla="*/ 0 h 797242"/>
              <a:gd name="connsiteX1" fmla="*/ 1594485 w 1993106"/>
              <a:gd name="connsiteY1" fmla="*/ 0 h 797242"/>
              <a:gd name="connsiteX2" fmla="*/ 1993106 w 1993106"/>
              <a:gd name="connsiteY2" fmla="*/ 398621 h 797242"/>
              <a:gd name="connsiteX3" fmla="*/ 1594485 w 1993106"/>
              <a:gd name="connsiteY3" fmla="*/ 797242 h 797242"/>
              <a:gd name="connsiteX4" fmla="*/ 0 w 1993106"/>
              <a:gd name="connsiteY4" fmla="*/ 797242 h 797242"/>
              <a:gd name="connsiteX5" fmla="*/ 398621 w 1993106"/>
              <a:gd name="connsiteY5" fmla="*/ 398621 h 797242"/>
              <a:gd name="connsiteX6" fmla="*/ 0 w 1993106"/>
              <a:gd name="connsiteY6"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106" h="797242">
                <a:moveTo>
                  <a:pt x="0" y="0"/>
                </a:moveTo>
                <a:lnTo>
                  <a:pt x="1594485" y="0"/>
                </a:lnTo>
                <a:lnTo>
                  <a:pt x="1993106" y="398621"/>
                </a:lnTo>
                <a:lnTo>
                  <a:pt x="1594485" y="797242"/>
                </a:lnTo>
                <a:lnTo>
                  <a:pt x="0" y="797242"/>
                </a:lnTo>
                <a:lnTo>
                  <a:pt x="398621" y="39862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62629" tIns="21336" rIns="419957" bIns="21336" numCol="1" spcCol="1270" anchor="ctr" anchorCtr="0">
            <a:noAutofit/>
          </a:bodyPr>
          <a:lstStyle/>
          <a:p>
            <a:pPr marL="0" lvl="0" indent="0" algn="ctr" defTabSz="711200">
              <a:lnSpc>
                <a:spcPct val="90000"/>
              </a:lnSpc>
              <a:spcBef>
                <a:spcPct val="0"/>
              </a:spcBef>
              <a:spcAft>
                <a:spcPct val="35000"/>
              </a:spcAft>
              <a:buNone/>
            </a:pPr>
            <a:r>
              <a:rPr lang="en-US" sz="1600" kern="1200" dirty="0"/>
              <a:t>Operate</a:t>
            </a:r>
          </a:p>
        </p:txBody>
      </p:sp>
      <p:sp>
        <p:nvSpPr>
          <p:cNvPr id="27" name="Freeform: Shape 26">
            <a:extLst>
              <a:ext uri="{FF2B5EF4-FFF2-40B4-BE49-F238E27FC236}">
                <a16:creationId xmlns:a16="http://schemas.microsoft.com/office/drawing/2014/main" id="{100EB0E8-8C92-4074-8272-B5BFFCAB7571}"/>
              </a:ext>
            </a:extLst>
          </p:cNvPr>
          <p:cNvSpPr/>
          <p:nvPr/>
        </p:nvSpPr>
        <p:spPr>
          <a:xfrm>
            <a:off x="7790140" y="2967453"/>
            <a:ext cx="1993106" cy="797242"/>
          </a:xfrm>
          <a:custGeom>
            <a:avLst/>
            <a:gdLst>
              <a:gd name="connsiteX0" fmla="*/ 0 w 1993106"/>
              <a:gd name="connsiteY0" fmla="*/ 0 h 797242"/>
              <a:gd name="connsiteX1" fmla="*/ 1594485 w 1993106"/>
              <a:gd name="connsiteY1" fmla="*/ 0 h 797242"/>
              <a:gd name="connsiteX2" fmla="*/ 1993106 w 1993106"/>
              <a:gd name="connsiteY2" fmla="*/ 398621 h 797242"/>
              <a:gd name="connsiteX3" fmla="*/ 1594485 w 1993106"/>
              <a:gd name="connsiteY3" fmla="*/ 797242 h 797242"/>
              <a:gd name="connsiteX4" fmla="*/ 0 w 1993106"/>
              <a:gd name="connsiteY4" fmla="*/ 797242 h 797242"/>
              <a:gd name="connsiteX5" fmla="*/ 398621 w 1993106"/>
              <a:gd name="connsiteY5" fmla="*/ 398621 h 797242"/>
              <a:gd name="connsiteX6" fmla="*/ 0 w 1993106"/>
              <a:gd name="connsiteY6"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106" h="797242">
                <a:moveTo>
                  <a:pt x="0" y="0"/>
                </a:moveTo>
                <a:lnTo>
                  <a:pt x="1594485" y="0"/>
                </a:lnTo>
                <a:lnTo>
                  <a:pt x="1993106" y="398621"/>
                </a:lnTo>
                <a:lnTo>
                  <a:pt x="1594485" y="797242"/>
                </a:lnTo>
                <a:lnTo>
                  <a:pt x="0" y="797242"/>
                </a:lnTo>
                <a:lnTo>
                  <a:pt x="398621" y="39862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62629" tIns="21336" rIns="419957" bIns="21336" numCol="1" spcCol="1270" anchor="ctr" anchorCtr="0">
            <a:noAutofit/>
          </a:bodyPr>
          <a:lstStyle/>
          <a:p>
            <a:pPr marL="0" lvl="0" indent="0" algn="ctr" defTabSz="711200">
              <a:lnSpc>
                <a:spcPct val="90000"/>
              </a:lnSpc>
              <a:spcBef>
                <a:spcPct val="0"/>
              </a:spcBef>
              <a:spcAft>
                <a:spcPct val="35000"/>
              </a:spcAft>
              <a:buNone/>
            </a:pPr>
            <a:r>
              <a:rPr lang="en-US" sz="1600" kern="1200" dirty="0"/>
              <a:t>Extract</a:t>
            </a:r>
          </a:p>
        </p:txBody>
      </p:sp>
      <p:sp>
        <p:nvSpPr>
          <p:cNvPr id="28" name="Freeform: Shape 27">
            <a:extLst>
              <a:ext uri="{FF2B5EF4-FFF2-40B4-BE49-F238E27FC236}">
                <a16:creationId xmlns:a16="http://schemas.microsoft.com/office/drawing/2014/main" id="{0761C6B4-4C66-4094-B2EC-74E2D9894A34}"/>
              </a:ext>
            </a:extLst>
          </p:cNvPr>
          <p:cNvSpPr/>
          <p:nvPr/>
        </p:nvSpPr>
        <p:spPr>
          <a:xfrm>
            <a:off x="9583935" y="2967453"/>
            <a:ext cx="1993106" cy="797242"/>
          </a:xfrm>
          <a:custGeom>
            <a:avLst/>
            <a:gdLst>
              <a:gd name="connsiteX0" fmla="*/ 0 w 1993106"/>
              <a:gd name="connsiteY0" fmla="*/ 0 h 797242"/>
              <a:gd name="connsiteX1" fmla="*/ 1594485 w 1993106"/>
              <a:gd name="connsiteY1" fmla="*/ 0 h 797242"/>
              <a:gd name="connsiteX2" fmla="*/ 1993106 w 1993106"/>
              <a:gd name="connsiteY2" fmla="*/ 398621 h 797242"/>
              <a:gd name="connsiteX3" fmla="*/ 1594485 w 1993106"/>
              <a:gd name="connsiteY3" fmla="*/ 797242 h 797242"/>
              <a:gd name="connsiteX4" fmla="*/ 0 w 1993106"/>
              <a:gd name="connsiteY4" fmla="*/ 797242 h 797242"/>
              <a:gd name="connsiteX5" fmla="*/ 398621 w 1993106"/>
              <a:gd name="connsiteY5" fmla="*/ 398621 h 797242"/>
              <a:gd name="connsiteX6" fmla="*/ 0 w 1993106"/>
              <a:gd name="connsiteY6"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106" h="797242">
                <a:moveTo>
                  <a:pt x="0" y="0"/>
                </a:moveTo>
                <a:lnTo>
                  <a:pt x="1594485" y="0"/>
                </a:lnTo>
                <a:lnTo>
                  <a:pt x="1993106" y="398621"/>
                </a:lnTo>
                <a:lnTo>
                  <a:pt x="1594485" y="797242"/>
                </a:lnTo>
                <a:lnTo>
                  <a:pt x="0" y="797242"/>
                </a:lnTo>
                <a:lnTo>
                  <a:pt x="398621" y="39862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62629" tIns="21336" rIns="419957" bIns="21336" numCol="1" spcCol="1270" anchor="ctr" anchorCtr="0">
            <a:noAutofit/>
          </a:bodyPr>
          <a:lstStyle/>
          <a:p>
            <a:pPr marL="0" lvl="0" indent="0" algn="ctr" defTabSz="711200">
              <a:lnSpc>
                <a:spcPct val="90000"/>
              </a:lnSpc>
              <a:spcBef>
                <a:spcPct val="0"/>
              </a:spcBef>
              <a:spcAft>
                <a:spcPct val="35000"/>
              </a:spcAft>
              <a:buNone/>
            </a:pPr>
            <a:r>
              <a:rPr lang="en-US" sz="1600" kern="1200" dirty="0"/>
              <a:t>Consolidate</a:t>
            </a:r>
          </a:p>
        </p:txBody>
      </p:sp>
      <p:pic>
        <p:nvPicPr>
          <p:cNvPr id="19" name="Picture 18">
            <a:extLst>
              <a:ext uri="{FF2B5EF4-FFF2-40B4-BE49-F238E27FC236}">
                <a16:creationId xmlns:a16="http://schemas.microsoft.com/office/drawing/2014/main" id="{7E895B3F-323C-4600-8CE0-0D6305D57CDA}"/>
              </a:ext>
            </a:extLst>
          </p:cNvPr>
          <p:cNvPicPr>
            <a:picLocks noChangeAspect="1"/>
          </p:cNvPicPr>
          <p:nvPr/>
        </p:nvPicPr>
        <p:blipFill>
          <a:blip r:embed="rId3"/>
          <a:stretch>
            <a:fillRect/>
          </a:stretch>
        </p:blipFill>
        <p:spPr>
          <a:xfrm>
            <a:off x="4935018" y="1236880"/>
            <a:ext cx="1714739" cy="1476581"/>
          </a:xfrm>
          <a:prstGeom prst="rect">
            <a:avLst/>
          </a:prstGeom>
        </p:spPr>
      </p:pic>
      <p:pic>
        <p:nvPicPr>
          <p:cNvPr id="20" name="Picture 19">
            <a:extLst>
              <a:ext uri="{FF2B5EF4-FFF2-40B4-BE49-F238E27FC236}">
                <a16:creationId xmlns:a16="http://schemas.microsoft.com/office/drawing/2014/main" id="{2845650C-8CCF-4D72-9252-C015A9BAD5D0}"/>
              </a:ext>
            </a:extLst>
          </p:cNvPr>
          <p:cNvPicPr>
            <a:picLocks noChangeAspect="1"/>
          </p:cNvPicPr>
          <p:nvPr/>
        </p:nvPicPr>
        <p:blipFill>
          <a:blip r:embed="rId4"/>
          <a:stretch>
            <a:fillRect/>
          </a:stretch>
        </p:blipFill>
        <p:spPr>
          <a:xfrm>
            <a:off x="2579156" y="1285576"/>
            <a:ext cx="1810003" cy="1428949"/>
          </a:xfrm>
          <a:prstGeom prst="rect">
            <a:avLst/>
          </a:prstGeom>
        </p:spPr>
      </p:pic>
      <p:pic>
        <p:nvPicPr>
          <p:cNvPr id="21" name="Picture 20">
            <a:extLst>
              <a:ext uri="{FF2B5EF4-FFF2-40B4-BE49-F238E27FC236}">
                <a16:creationId xmlns:a16="http://schemas.microsoft.com/office/drawing/2014/main" id="{12D9FC91-44D5-4A6F-A9A6-E69AE6A384D8}"/>
              </a:ext>
            </a:extLst>
          </p:cNvPr>
          <p:cNvPicPr>
            <a:picLocks noChangeAspect="1"/>
          </p:cNvPicPr>
          <p:nvPr/>
        </p:nvPicPr>
        <p:blipFill>
          <a:blip r:embed="rId5"/>
          <a:stretch>
            <a:fillRect/>
          </a:stretch>
        </p:blipFill>
        <p:spPr>
          <a:xfrm>
            <a:off x="8605042" y="1236880"/>
            <a:ext cx="1810003" cy="1428949"/>
          </a:xfrm>
          <a:prstGeom prst="rect">
            <a:avLst/>
          </a:prstGeom>
        </p:spPr>
      </p:pic>
      <p:pic>
        <p:nvPicPr>
          <p:cNvPr id="22" name="Picture 21">
            <a:extLst>
              <a:ext uri="{FF2B5EF4-FFF2-40B4-BE49-F238E27FC236}">
                <a16:creationId xmlns:a16="http://schemas.microsoft.com/office/drawing/2014/main" id="{814B359C-48AF-4F98-AB79-BCAEEFF8317C}"/>
              </a:ext>
            </a:extLst>
          </p:cNvPr>
          <p:cNvPicPr>
            <a:picLocks noChangeAspect="1"/>
          </p:cNvPicPr>
          <p:nvPr/>
        </p:nvPicPr>
        <p:blipFill>
          <a:blip r:embed="rId6"/>
          <a:stretch>
            <a:fillRect/>
          </a:stretch>
        </p:blipFill>
        <p:spPr>
          <a:xfrm>
            <a:off x="6742377" y="3959722"/>
            <a:ext cx="1762371" cy="1476581"/>
          </a:xfrm>
          <a:prstGeom prst="rect">
            <a:avLst/>
          </a:prstGeom>
        </p:spPr>
      </p:pic>
      <p:pic>
        <p:nvPicPr>
          <p:cNvPr id="29" name="Picture 28">
            <a:extLst>
              <a:ext uri="{FF2B5EF4-FFF2-40B4-BE49-F238E27FC236}">
                <a16:creationId xmlns:a16="http://schemas.microsoft.com/office/drawing/2014/main" id="{64E221E5-547F-4699-98CB-2E93DD8B51BC}"/>
              </a:ext>
            </a:extLst>
          </p:cNvPr>
          <p:cNvPicPr>
            <a:picLocks noChangeAspect="1"/>
          </p:cNvPicPr>
          <p:nvPr/>
        </p:nvPicPr>
        <p:blipFill>
          <a:blip r:embed="rId7"/>
          <a:stretch>
            <a:fillRect/>
          </a:stretch>
        </p:blipFill>
        <p:spPr>
          <a:xfrm>
            <a:off x="2608063" y="3972518"/>
            <a:ext cx="1524213" cy="1428949"/>
          </a:xfrm>
          <a:prstGeom prst="rect">
            <a:avLst/>
          </a:prstGeom>
        </p:spPr>
      </p:pic>
      <p:pic>
        <p:nvPicPr>
          <p:cNvPr id="30" name="Picture 29">
            <a:extLst>
              <a:ext uri="{FF2B5EF4-FFF2-40B4-BE49-F238E27FC236}">
                <a16:creationId xmlns:a16="http://schemas.microsoft.com/office/drawing/2014/main" id="{67239D76-B8DC-4210-A9C8-A8B745D8412F}"/>
              </a:ext>
            </a:extLst>
          </p:cNvPr>
          <p:cNvPicPr>
            <a:picLocks noChangeAspect="1"/>
          </p:cNvPicPr>
          <p:nvPr/>
        </p:nvPicPr>
        <p:blipFill>
          <a:blip r:embed="rId8"/>
          <a:stretch>
            <a:fillRect/>
          </a:stretch>
        </p:blipFill>
        <p:spPr>
          <a:xfrm>
            <a:off x="5126404" y="4020150"/>
            <a:ext cx="1714739" cy="1428949"/>
          </a:xfrm>
          <a:prstGeom prst="rect">
            <a:avLst/>
          </a:prstGeom>
        </p:spPr>
      </p:pic>
      <p:pic>
        <p:nvPicPr>
          <p:cNvPr id="3" name="Picture 2" descr="Logo&#10;&#10;Description automatically generated">
            <a:extLst>
              <a:ext uri="{FF2B5EF4-FFF2-40B4-BE49-F238E27FC236}">
                <a16:creationId xmlns:a16="http://schemas.microsoft.com/office/drawing/2014/main" id="{9AE21478-B86A-4222-89ED-306388A0BAE0}"/>
              </a:ext>
            </a:extLst>
          </p:cNvPr>
          <p:cNvPicPr>
            <a:picLocks noChangeAspect="1"/>
          </p:cNvPicPr>
          <p:nvPr/>
        </p:nvPicPr>
        <p:blipFill>
          <a:blip r:embed="rId9"/>
          <a:stretch>
            <a:fillRect/>
          </a:stretch>
        </p:blipFill>
        <p:spPr>
          <a:xfrm>
            <a:off x="6649757" y="1067417"/>
            <a:ext cx="1758288" cy="175828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609600"/>
            <a:ext cx="10972800" cy="4102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OP Pro Technologies</a:t>
            </a:r>
          </a:p>
        </p:txBody>
      </p:sp>
      <p:pic>
        <p:nvPicPr>
          <p:cNvPr id="5" name="Picture 4">
            <a:extLst>
              <a:ext uri="{FF2B5EF4-FFF2-40B4-BE49-F238E27FC236}">
                <a16:creationId xmlns:a16="http://schemas.microsoft.com/office/drawing/2014/main" id="{8145F28A-1AC7-2F10-8895-2A22CC39EB21}"/>
              </a:ext>
            </a:extLst>
          </p:cNvPr>
          <p:cNvPicPr>
            <a:picLocks noChangeAspect="1"/>
          </p:cNvPicPr>
          <p:nvPr/>
        </p:nvPicPr>
        <p:blipFill>
          <a:blip r:embed="rId2"/>
          <a:stretch>
            <a:fillRect/>
          </a:stretch>
        </p:blipFill>
        <p:spPr>
          <a:xfrm>
            <a:off x="1077427" y="1663200"/>
            <a:ext cx="10037145" cy="4215600"/>
          </a:xfrm>
          <a:prstGeom prst="rect">
            <a:avLst/>
          </a:prstGeom>
          <a:noFill/>
        </p:spPr>
      </p:pic>
    </p:spTree>
    <p:extLst>
      <p:ext uri="{BB962C8B-B14F-4D97-AF65-F5344CB8AC3E}">
        <p14:creationId xmlns:p14="http://schemas.microsoft.com/office/powerpoint/2010/main" val="221617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B528CA2-135E-4366-B9F9-857BA29CD4DE}"/>
              </a:ext>
            </a:extLst>
          </p:cNvPr>
          <p:cNvSpPr txBox="1">
            <a:spLocks noChangeArrowheads="1"/>
          </p:cNvSpPr>
          <p:nvPr/>
        </p:nvSpPr>
        <p:spPr bwMode="auto">
          <a:xfrm>
            <a:off x="609600" y="609600"/>
            <a:ext cx="8867774" cy="4102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OP Pro Technologies</a:t>
            </a:r>
          </a:p>
        </p:txBody>
      </p:sp>
      <p:sp>
        <p:nvSpPr>
          <p:cNvPr id="2" name="Title 2">
            <a:extLst>
              <a:ext uri="{FF2B5EF4-FFF2-40B4-BE49-F238E27FC236}">
                <a16:creationId xmlns:a16="http://schemas.microsoft.com/office/drawing/2014/main" id="{8E617C6A-0834-42AF-CCBB-1D6DC0F7244A}"/>
              </a:ext>
            </a:extLst>
          </p:cNvPr>
          <p:cNvSpPr txBox="1">
            <a:spLocks noChangeArrowheads="1"/>
          </p:cNvSpPr>
          <p:nvPr/>
        </p:nvSpPr>
        <p:spPr bwMode="auto">
          <a:xfrm>
            <a:off x="609600" y="1172233"/>
            <a:ext cx="8867774" cy="48591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spcAft>
                <a:spcPts val="600"/>
              </a:spcAft>
            </a:pPr>
            <a:r>
              <a:rPr lang="en-US" altLang="en-US" dirty="0"/>
              <a:t>Time synchronization</a:t>
            </a:r>
          </a:p>
          <a:p>
            <a:pPr>
              <a:spcAft>
                <a:spcPts val="600"/>
              </a:spcAft>
            </a:pPr>
            <a:endParaRPr lang="en-US" altLang="en-US" sz="1600" b="0" dirty="0"/>
          </a:p>
          <a:p>
            <a:pPr>
              <a:spcAft>
                <a:spcPts val="600"/>
              </a:spcAft>
            </a:pPr>
            <a:r>
              <a:rPr lang="en-US" altLang="en-US" sz="1600" b="0" dirty="0"/>
              <a:t>Core box uses </a:t>
            </a:r>
            <a:r>
              <a:rPr lang="en-US" altLang="en-US" sz="1600" b="0" dirty="0" err="1"/>
              <a:t>Chrony</a:t>
            </a:r>
            <a:r>
              <a:rPr lang="en-US" altLang="en-US" sz="1600" b="0" dirty="0"/>
              <a:t> for managing </a:t>
            </a:r>
            <a:r>
              <a:rPr lang="en-US" altLang="en-US" sz="1600" b="0" dirty="0" err="1"/>
              <a:t>ntp</a:t>
            </a:r>
            <a:r>
              <a:rPr lang="en-US" altLang="en-US" sz="1600" b="0" dirty="0"/>
              <a:t>. The configuration for </a:t>
            </a:r>
            <a:r>
              <a:rPr lang="en-US" altLang="en-US" sz="1600" b="0" dirty="0" err="1"/>
              <a:t>chrony</a:t>
            </a:r>
            <a:r>
              <a:rPr lang="en-US" altLang="en-US" sz="1600" b="0" dirty="0"/>
              <a:t> can be found on /</a:t>
            </a:r>
            <a:r>
              <a:rPr lang="en-US" altLang="en-US" sz="1600" b="0" dirty="0" err="1"/>
              <a:t>etc</a:t>
            </a:r>
            <a:r>
              <a:rPr lang="en-US" altLang="en-US" sz="1600" b="0" dirty="0"/>
              <a:t>/</a:t>
            </a:r>
            <a:r>
              <a:rPr lang="en-US" altLang="en-US" sz="1600" b="0" dirty="0" err="1"/>
              <a:t>chrony.conf</a:t>
            </a:r>
            <a:endParaRPr lang="en-US" altLang="en-US" sz="1600" b="0" dirty="0"/>
          </a:p>
          <a:p>
            <a:pPr>
              <a:spcAft>
                <a:spcPts val="600"/>
              </a:spcAft>
            </a:pPr>
            <a:endParaRPr lang="en-US" altLang="en-US" sz="1600" b="0" dirty="0"/>
          </a:p>
          <a:p>
            <a:pPr>
              <a:spcAft>
                <a:spcPts val="600"/>
              </a:spcAft>
            </a:pPr>
            <a:r>
              <a:rPr lang="en-US" altLang="en-US" sz="1600" b="0" dirty="0"/>
              <a:t>Display9 uses </a:t>
            </a:r>
            <a:r>
              <a:rPr lang="en-US" altLang="en-US" sz="1600" b="0" dirty="0" err="1"/>
              <a:t>ntpd</a:t>
            </a:r>
            <a:r>
              <a:rPr lang="en-US" altLang="en-US" sz="1600" b="0" dirty="0"/>
              <a:t> for managing </a:t>
            </a:r>
            <a:r>
              <a:rPr lang="en-US" altLang="en-US" sz="1600" b="0" dirty="0" err="1"/>
              <a:t>ntp</a:t>
            </a:r>
            <a:r>
              <a:rPr lang="en-US" altLang="en-US" sz="1600" b="0" dirty="0"/>
              <a:t>. The configuration for </a:t>
            </a:r>
            <a:r>
              <a:rPr lang="en-US" altLang="en-US" sz="1600" b="0" dirty="0" err="1"/>
              <a:t>ntpd</a:t>
            </a:r>
            <a:r>
              <a:rPr lang="en-US" altLang="en-US" sz="1600" b="0" dirty="0"/>
              <a:t> can be found at /</a:t>
            </a:r>
            <a:r>
              <a:rPr lang="en-US" altLang="en-US" sz="1600" b="0" dirty="0" err="1"/>
              <a:t>etc</a:t>
            </a:r>
            <a:r>
              <a:rPr lang="en-US" altLang="en-US" sz="1600" b="0" dirty="0"/>
              <a:t>/</a:t>
            </a:r>
            <a:r>
              <a:rPr lang="en-US" altLang="en-US" sz="1600" b="0" dirty="0" err="1"/>
              <a:t>ntp.conf</a:t>
            </a:r>
            <a:r>
              <a:rPr lang="en-US" altLang="en-US" sz="1600" b="0" dirty="0"/>
              <a:t>  </a:t>
            </a:r>
          </a:p>
        </p:txBody>
      </p:sp>
    </p:spTree>
    <p:extLst>
      <p:ext uri="{BB962C8B-B14F-4D97-AF65-F5344CB8AC3E}">
        <p14:creationId xmlns:p14="http://schemas.microsoft.com/office/powerpoint/2010/main" val="26630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Grp="1" noChangeArrowheads="1"/>
          </p:cNvSpPr>
          <p:nvPr>
            <p:ph type="title"/>
          </p:nvPr>
        </p:nvSpPr>
        <p:spPr/>
        <p:txBody>
          <a:bodyPr/>
          <a:lstStyle/>
          <a:p>
            <a:pPr lvl="1"/>
            <a:r>
              <a:rPr lang="en-US" sz="2400" b="1" dirty="0">
                <a:solidFill>
                  <a:schemeClr val="tx1"/>
                </a:solidFill>
                <a:latin typeface="+mj-lt"/>
              </a:rPr>
              <a:t>OP Pro </a:t>
            </a:r>
            <a:r>
              <a:rPr lang="en-US" sz="2400" b="1" dirty="0">
                <a:solidFill>
                  <a:schemeClr val="tx1"/>
                </a:solidFill>
                <a:latin typeface="+mj-lt"/>
                <a:ea typeface="ＭＳ Ｐゴシック"/>
                <a:cs typeface="ＭＳ Ｐゴシック" pitchFamily="-84" charset="-128"/>
              </a:rPr>
              <a:t>System Architecture</a:t>
            </a:r>
          </a:p>
        </p:txBody>
      </p:sp>
      <p:sp>
        <p:nvSpPr>
          <p:cNvPr id="4" name="Content Placeholder 4">
            <a:extLst>
              <a:ext uri="{FF2B5EF4-FFF2-40B4-BE49-F238E27FC236}">
                <a16:creationId xmlns:a16="http://schemas.microsoft.com/office/drawing/2014/main" id="{BAF20E66-1A8E-4B3B-9040-4DFA0799C07B}"/>
              </a:ext>
            </a:extLst>
          </p:cNvPr>
          <p:cNvSpPr>
            <a:spLocks noGrp="1"/>
          </p:cNvSpPr>
          <p:nvPr>
            <p:ph sz="quarter" idx="21"/>
          </p:nvPr>
        </p:nvSpPr>
        <p:spPr>
          <a:xfrm>
            <a:off x="609600" y="1161143"/>
            <a:ext cx="10972800" cy="1460728"/>
          </a:xfrm>
        </p:spPr>
        <p:txBody>
          <a:bodyPr lIns="0" tIns="0" rIns="0" bIns="0" anchor="t"/>
          <a:lstStyle/>
          <a:p>
            <a:r>
              <a:rPr lang="en-US" sz="1800" b="1" dirty="0">
                <a:latin typeface="Arial"/>
                <a:cs typeface="Arial"/>
              </a:rPr>
              <a:t>OP Pro Application Servers: </a:t>
            </a:r>
            <a:r>
              <a:rPr lang="en-US" sz="1800" dirty="0">
                <a:latin typeface="Arial"/>
                <a:cs typeface="Arial"/>
              </a:rPr>
              <a:t>Hosts JAMS processes and services.</a:t>
            </a:r>
            <a:endParaRPr lang="en-US" sz="1800" b="1" dirty="0">
              <a:latin typeface="Arial"/>
              <a:cs typeface="Arial"/>
            </a:endParaRPr>
          </a:p>
          <a:p>
            <a:r>
              <a:rPr lang="en-US" sz="1800" b="1" dirty="0">
                <a:solidFill>
                  <a:srgbClr val="000000"/>
                </a:solidFill>
                <a:latin typeface="Arial"/>
                <a:cs typeface="Arial"/>
              </a:rPr>
              <a:t>Wireless Network</a:t>
            </a:r>
            <a:r>
              <a:rPr lang="en-US" sz="1800" dirty="0">
                <a:solidFill>
                  <a:srgbClr val="000000"/>
                </a:solidFill>
                <a:latin typeface="Arial"/>
                <a:cs typeface="Arial"/>
              </a:rPr>
              <a:t>: 802.11 network to communicate with field equipment</a:t>
            </a:r>
            <a:r>
              <a:rPr lang="en-US" sz="1800" dirty="0">
                <a:latin typeface="Arial"/>
                <a:cs typeface="Arial"/>
              </a:rPr>
              <a:t>.</a:t>
            </a:r>
            <a:endParaRPr lang="en-US" dirty="0">
              <a:latin typeface="Arial"/>
              <a:cs typeface="Arial"/>
            </a:endParaRPr>
          </a:p>
          <a:p>
            <a:r>
              <a:rPr lang="en-US" sz="1800" b="1" dirty="0">
                <a:solidFill>
                  <a:srgbClr val="000000"/>
                </a:solidFill>
                <a:latin typeface="Arial"/>
                <a:cs typeface="Arial"/>
              </a:rPr>
              <a:t>Corporate Network: </a:t>
            </a:r>
            <a:r>
              <a:rPr lang="en-US" sz="1800" dirty="0">
                <a:solidFill>
                  <a:srgbClr val="000000"/>
                </a:solidFill>
                <a:latin typeface="Arial"/>
                <a:cs typeface="Arial"/>
              </a:rPr>
              <a:t>Provides access to office users</a:t>
            </a:r>
            <a:r>
              <a:rPr lang="en-US" sz="1800" dirty="0">
                <a:latin typeface="Arial"/>
                <a:cs typeface="Arial"/>
              </a:rPr>
              <a:t>.</a:t>
            </a:r>
            <a:endParaRPr lang="en-US" sz="1800" dirty="0">
              <a:solidFill>
                <a:srgbClr val="000000"/>
              </a:solidFill>
              <a:latin typeface="Arial"/>
              <a:cs typeface="Arial"/>
            </a:endParaRPr>
          </a:p>
          <a:p>
            <a:r>
              <a:rPr lang="en-US" sz="1800" b="1" dirty="0">
                <a:solidFill>
                  <a:srgbClr val="000000"/>
                </a:solidFill>
                <a:latin typeface="Arial"/>
                <a:cs typeface="Arial"/>
              </a:rPr>
              <a:t>Reporting Server: </a:t>
            </a:r>
            <a:r>
              <a:rPr lang="en-US" sz="1800" dirty="0">
                <a:solidFill>
                  <a:srgbClr val="000000"/>
                </a:solidFill>
                <a:latin typeface="Arial"/>
                <a:cs typeface="Arial"/>
              </a:rPr>
              <a:t>Business Intelligence and replicated reporting database</a:t>
            </a:r>
            <a:r>
              <a:rPr lang="en-US" sz="1800" dirty="0">
                <a:latin typeface="Arial"/>
                <a:cs typeface="Arial"/>
              </a:rPr>
              <a:t>.</a:t>
            </a:r>
            <a:endParaRPr lang="en-US" sz="1800" dirty="0">
              <a:solidFill>
                <a:srgbClr val="000000"/>
              </a:solidFill>
            </a:endParaRPr>
          </a:p>
        </p:txBody>
      </p:sp>
      <p:pic>
        <p:nvPicPr>
          <p:cNvPr id="7" name="Picture 6" descr="Jmineops_MineManagementSystem2.jpg"/>
          <p:cNvPicPr>
            <a:picLocks noChangeAspect="1"/>
          </p:cNvPicPr>
          <p:nvPr/>
        </p:nvPicPr>
        <p:blipFill>
          <a:blip r:embed="rId3"/>
          <a:stretch>
            <a:fillRect/>
          </a:stretch>
        </p:blipFill>
        <p:spPr>
          <a:xfrm>
            <a:off x="3194959" y="2617859"/>
            <a:ext cx="5797880" cy="3512754"/>
          </a:xfrm>
          <a:prstGeom prst="rect">
            <a:avLst/>
          </a:prstGeom>
          <a:ln w="9525">
            <a:solidFill>
              <a:schemeClr val="tx2"/>
            </a:solidFill>
          </a:ln>
        </p:spPr>
      </p:pic>
    </p:spTree>
    <p:extLst>
      <p:ext uri="{BB962C8B-B14F-4D97-AF65-F5344CB8AC3E}">
        <p14:creationId xmlns:p14="http://schemas.microsoft.com/office/powerpoint/2010/main" val="44695424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Grp="1" noChangeArrowheads="1"/>
          </p:cNvSpPr>
          <p:nvPr>
            <p:ph type="title"/>
          </p:nvPr>
        </p:nvSpPr>
        <p:spPr/>
        <p:txBody>
          <a:bodyPr/>
          <a:lstStyle/>
          <a:p>
            <a:pPr lvl="1" algn="l"/>
            <a:r>
              <a:rPr lang="en-US" sz="2400" b="1" dirty="0">
                <a:solidFill>
                  <a:schemeClr val="tx1"/>
                </a:solidFill>
                <a:latin typeface="+mj-lt"/>
              </a:rPr>
              <a:t>OP Pro </a:t>
            </a:r>
            <a:r>
              <a:rPr lang="en-US" sz="2400" b="1" dirty="0">
                <a:solidFill>
                  <a:schemeClr val="tx1"/>
                </a:solidFill>
                <a:latin typeface="+mj-lt"/>
                <a:ea typeface="ＭＳ Ｐゴシック"/>
                <a:cs typeface="ＭＳ Ｐゴシック" pitchFamily="-84" charset="-128"/>
              </a:rPr>
              <a:t>System Architecture</a:t>
            </a:r>
            <a:endParaRPr lang="en-US" sz="2400" dirty="0">
              <a:solidFill>
                <a:schemeClr val="tx1"/>
              </a:solidFill>
            </a:endParaRPr>
          </a:p>
          <a:p>
            <a:pPr lvl="1"/>
            <a:endParaRPr lang="en-US" sz="2400" b="1" dirty="0">
              <a:solidFill>
                <a:schemeClr val="tx1"/>
              </a:solidFill>
              <a:latin typeface="+mj-lt"/>
              <a:ea typeface="ＭＳ Ｐゴシック"/>
              <a:cs typeface="ＭＳ Ｐゴシック" pitchFamily="-84" charset="-128"/>
            </a:endParaRPr>
          </a:p>
        </p:txBody>
      </p:sp>
      <p:pic>
        <p:nvPicPr>
          <p:cNvPr id="4" name="Content Placeholder 3">
            <a:extLst>
              <a:ext uri="{FF2B5EF4-FFF2-40B4-BE49-F238E27FC236}">
                <a16:creationId xmlns:a16="http://schemas.microsoft.com/office/drawing/2014/main" id="{FA247602-B43E-B551-27B2-4556277DCB61}"/>
              </a:ext>
            </a:extLst>
          </p:cNvPr>
          <p:cNvPicPr>
            <a:picLocks noGrp="1" noChangeAspect="1"/>
          </p:cNvPicPr>
          <p:nvPr>
            <p:ph sz="quarter" idx="21"/>
          </p:nvPr>
        </p:nvPicPr>
        <p:blipFill>
          <a:blip r:embed="rId3"/>
          <a:stretch>
            <a:fillRect/>
          </a:stretch>
        </p:blipFill>
        <p:spPr>
          <a:xfrm>
            <a:off x="2617629" y="1524000"/>
            <a:ext cx="6956741" cy="4354513"/>
          </a:xfrm>
          <a:prstGeom prst="rect">
            <a:avLst/>
          </a:prstGeom>
        </p:spPr>
      </p:pic>
      <p:sp>
        <p:nvSpPr>
          <p:cNvPr id="3" name="Text Placeholder 1">
            <a:extLst>
              <a:ext uri="{FF2B5EF4-FFF2-40B4-BE49-F238E27FC236}">
                <a16:creationId xmlns:a16="http://schemas.microsoft.com/office/drawing/2014/main" id="{A36F5BF7-FE28-FF53-7065-17993F1A6F94}"/>
              </a:ext>
            </a:extLst>
          </p:cNvPr>
          <p:cNvSpPr>
            <a:spLocks noGrp="1"/>
          </p:cNvSpPr>
          <p:nvPr>
            <p:ph type="body" sz="quarter" idx="20"/>
          </p:nvPr>
        </p:nvSpPr>
        <p:spPr>
          <a:xfrm>
            <a:off x="609601" y="1019833"/>
            <a:ext cx="10972800" cy="369332"/>
          </a:xfrm>
        </p:spPr>
        <p:txBody>
          <a:bodyPr wrap="square" lIns="0" tIns="45720" rIns="0" bIns="45720" anchor="t">
            <a:spAutoFit/>
          </a:bodyPr>
          <a:lstStyle/>
          <a:p>
            <a:r>
              <a:rPr lang="en-AU" dirty="0">
                <a:latin typeface="Arial"/>
                <a:cs typeface="Arial"/>
              </a:rPr>
              <a:t>Replication</a:t>
            </a:r>
            <a:endParaRPr lang="en-AU" dirty="0"/>
          </a:p>
        </p:txBody>
      </p:sp>
    </p:spTree>
    <p:extLst>
      <p:ext uri="{BB962C8B-B14F-4D97-AF65-F5344CB8AC3E}">
        <p14:creationId xmlns:p14="http://schemas.microsoft.com/office/powerpoint/2010/main" val="64464276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5CC3B6-8EA8-B6DC-8F23-21B7AE1A258E}"/>
              </a:ext>
            </a:extLst>
          </p:cNvPr>
          <p:cNvSpPr>
            <a:spLocks noGrp="1"/>
          </p:cNvSpPr>
          <p:nvPr>
            <p:ph type="title"/>
          </p:nvPr>
        </p:nvSpPr>
        <p:spPr/>
        <p:txBody>
          <a:bodyPr/>
          <a:lstStyle/>
          <a:p>
            <a:r>
              <a:rPr lang="en-US" sz="2400" b="1" dirty="0">
                <a:solidFill>
                  <a:schemeClr val="tx1"/>
                </a:solidFill>
                <a:latin typeface="+mj-lt"/>
              </a:rPr>
              <a:t>OP Pro </a:t>
            </a:r>
            <a:r>
              <a:rPr lang="en-US" sz="2400" b="1" dirty="0">
                <a:solidFill>
                  <a:schemeClr val="tx1"/>
                </a:solidFill>
                <a:latin typeface="+mj-lt"/>
                <a:ea typeface="ＭＳ Ｐゴシック"/>
                <a:cs typeface="ＭＳ Ｐゴシック" pitchFamily="-84" charset="-128"/>
              </a:rPr>
              <a:t>System Architecture</a:t>
            </a:r>
            <a:br>
              <a:rPr lang="en-US" dirty="0">
                <a:latin typeface="Arial"/>
                <a:cs typeface="Arial"/>
              </a:rPr>
            </a:br>
            <a:endParaRPr lang="en-AU" dirty="0"/>
          </a:p>
        </p:txBody>
      </p:sp>
      <p:sp>
        <p:nvSpPr>
          <p:cNvPr id="5" name="Content Placeholder 4">
            <a:extLst>
              <a:ext uri="{FF2B5EF4-FFF2-40B4-BE49-F238E27FC236}">
                <a16:creationId xmlns:a16="http://schemas.microsoft.com/office/drawing/2014/main" id="{8B3080D1-16A1-B825-BB10-65562A2EFAAB}"/>
              </a:ext>
            </a:extLst>
          </p:cNvPr>
          <p:cNvSpPr>
            <a:spLocks noGrp="1"/>
          </p:cNvSpPr>
          <p:nvPr>
            <p:ph sz="quarter" idx="21"/>
          </p:nvPr>
        </p:nvSpPr>
        <p:spPr>
          <a:xfrm>
            <a:off x="609600" y="1524001"/>
            <a:ext cx="10972800" cy="4110082"/>
          </a:xfrm>
        </p:spPr>
        <p:txBody>
          <a:bodyPr lIns="0" tIns="0" rIns="0" bIns="0" anchor="t"/>
          <a:lstStyle/>
          <a:p>
            <a:pPr marL="285750" indent="-285750">
              <a:buFont typeface="Arial"/>
              <a:buChar char="•"/>
            </a:pPr>
            <a:r>
              <a:rPr lang="en-US" sz="1800" dirty="0">
                <a:latin typeface="Arial"/>
                <a:cs typeface="Arial"/>
              </a:rPr>
              <a:t>JAMS is installed in OP Pro application servers and field equipment.</a:t>
            </a:r>
            <a:endParaRPr lang="en-US" dirty="0"/>
          </a:p>
          <a:p>
            <a:pPr marL="285750" indent="-285750">
              <a:buFont typeface="Arial"/>
              <a:buChar char="•"/>
            </a:pPr>
            <a:endParaRPr lang="en-US" sz="1800" dirty="0">
              <a:latin typeface="Arial"/>
              <a:cs typeface="Arial"/>
            </a:endParaRPr>
          </a:p>
          <a:p>
            <a:pPr marL="285750" indent="-285750">
              <a:buFont typeface="Arial"/>
              <a:buChar char="•"/>
            </a:pPr>
            <a:r>
              <a:rPr lang="en-US" sz="1800" dirty="0">
                <a:latin typeface="Arial"/>
                <a:cs typeface="Arial"/>
              </a:rPr>
              <a:t>JAMS</a:t>
            </a:r>
            <a:r>
              <a:rPr lang="en-US" sz="1800" dirty="0">
                <a:solidFill>
                  <a:srgbClr val="000000"/>
                </a:solidFill>
                <a:latin typeface="Arial"/>
                <a:cs typeface="Arial"/>
              </a:rPr>
              <a:t> software running on board is the key element that allows the hubs to interact with the central </a:t>
            </a:r>
            <a:r>
              <a:rPr lang="en-US" sz="1800" dirty="0">
                <a:latin typeface="Arial"/>
                <a:cs typeface="Arial"/>
              </a:rPr>
              <a:t>OP Pro </a:t>
            </a:r>
            <a:r>
              <a:rPr lang="en-US" sz="1800" dirty="0">
                <a:solidFill>
                  <a:srgbClr val="000000"/>
                </a:solidFill>
                <a:latin typeface="Arial"/>
                <a:cs typeface="Arial"/>
              </a:rPr>
              <a:t>server.</a:t>
            </a:r>
            <a:r>
              <a:rPr lang="en-US" sz="1800" dirty="0">
                <a:latin typeface="Arial"/>
                <a:cs typeface="Arial"/>
              </a:rPr>
              <a:t> </a:t>
            </a:r>
            <a:endParaRPr lang="en-US" sz="1800" dirty="0">
              <a:solidFill>
                <a:srgbClr val="000000"/>
              </a:solidFill>
            </a:endParaRPr>
          </a:p>
          <a:p>
            <a:endParaRPr lang="en-US" sz="1800" dirty="0">
              <a:solidFill>
                <a:srgbClr val="000000"/>
              </a:solidFill>
            </a:endParaRPr>
          </a:p>
          <a:p>
            <a:pPr marL="285750" indent="-285750">
              <a:buFont typeface="Arial"/>
              <a:buChar char="•"/>
            </a:pPr>
            <a:r>
              <a:rPr lang="en-US" sz="1800" dirty="0">
                <a:latin typeface="Arial"/>
                <a:cs typeface="Arial"/>
              </a:rPr>
              <a:t>JAMS</a:t>
            </a:r>
            <a:r>
              <a:rPr lang="en-US" sz="1800" dirty="0">
                <a:solidFill>
                  <a:srgbClr val="000000"/>
                </a:solidFill>
                <a:latin typeface="Arial"/>
                <a:cs typeface="Arial"/>
              </a:rPr>
              <a:t> handles all replication and controls which actions are taking place when and where. It responds to the environment the equipment operates in and is critical to the operation of the unit.</a:t>
            </a:r>
          </a:p>
          <a:p>
            <a:endParaRPr lang="en-US" sz="1800" dirty="0">
              <a:solidFill>
                <a:srgbClr val="000000"/>
              </a:solidFill>
            </a:endParaRPr>
          </a:p>
          <a:p>
            <a:pPr marL="285750" indent="-285750">
              <a:buFont typeface="Arial"/>
              <a:buChar char="•"/>
            </a:pPr>
            <a:r>
              <a:rPr lang="en-US" sz="1800" dirty="0">
                <a:solidFill>
                  <a:srgbClr val="000000"/>
                </a:solidFill>
              </a:rPr>
              <a:t>If there is an issue with JAMS, the entire unit will be affected. </a:t>
            </a:r>
          </a:p>
          <a:p>
            <a:pPr marL="285750" indent="-285750">
              <a:buFont typeface="Arial"/>
              <a:buChar char="•"/>
            </a:pPr>
            <a:endParaRPr lang="en-US" sz="1800" dirty="0">
              <a:solidFill>
                <a:srgbClr val="000000"/>
              </a:solidFill>
            </a:endParaRPr>
          </a:p>
          <a:p>
            <a:pPr marL="285750" indent="-285750">
              <a:buFont typeface="Arial"/>
              <a:buChar char="•"/>
            </a:pPr>
            <a:r>
              <a:rPr lang="en-US" sz="1800" dirty="0">
                <a:solidFill>
                  <a:srgbClr val="000000"/>
                </a:solidFill>
                <a:latin typeface="Arial"/>
                <a:cs typeface="Arial"/>
              </a:rPr>
              <a:t>Reconciler - </a:t>
            </a:r>
            <a:r>
              <a:rPr lang="en-AU" sz="1800" dirty="0">
                <a:solidFill>
                  <a:srgbClr val="000000"/>
                </a:solidFill>
                <a:latin typeface="Arial"/>
                <a:cs typeface="Arial"/>
              </a:rPr>
              <a:t>Series of PostgreSQL functions that run to clean up records/data (reconcile data</a:t>
            </a:r>
            <a:r>
              <a:rPr lang="en-AU" sz="1800" dirty="0">
                <a:latin typeface="Arial"/>
                <a:cs typeface="Arial"/>
              </a:rPr>
              <a:t>).</a:t>
            </a:r>
            <a:endParaRPr lang="en-US" sz="1800" dirty="0">
              <a:solidFill>
                <a:srgbClr val="000000"/>
              </a:solidFill>
            </a:endParaRPr>
          </a:p>
          <a:p>
            <a:pPr marL="285750" indent="-285750">
              <a:buFont typeface="Arial"/>
              <a:buChar char="•"/>
            </a:pPr>
            <a:endParaRPr lang="en-US" sz="1800" dirty="0">
              <a:solidFill>
                <a:srgbClr val="000000"/>
              </a:solidFill>
            </a:endParaRPr>
          </a:p>
          <a:p>
            <a:pPr marL="285750" indent="-285750">
              <a:buFont typeface="Arial"/>
              <a:buChar char="•"/>
            </a:pPr>
            <a:r>
              <a:rPr lang="en-US" sz="1800" dirty="0">
                <a:solidFill>
                  <a:srgbClr val="000000"/>
                </a:solidFill>
                <a:latin typeface="Arial"/>
                <a:cs typeface="Arial"/>
              </a:rPr>
              <a:t>Summarizer </a:t>
            </a:r>
            <a:r>
              <a:rPr lang="en-US" sz="1800" dirty="0">
                <a:latin typeface="Arial"/>
                <a:cs typeface="Arial"/>
              </a:rPr>
              <a:t>– Script to create records in summary tables based in the historical data.</a:t>
            </a:r>
            <a:endParaRPr lang="en-US" sz="1800" dirty="0">
              <a:solidFill>
                <a:srgbClr val="000000"/>
              </a:solidFill>
            </a:endParaRPr>
          </a:p>
        </p:txBody>
      </p:sp>
      <p:sp>
        <p:nvSpPr>
          <p:cNvPr id="9" name="Text Placeholder 1">
            <a:extLst>
              <a:ext uri="{FF2B5EF4-FFF2-40B4-BE49-F238E27FC236}">
                <a16:creationId xmlns:a16="http://schemas.microsoft.com/office/drawing/2014/main" id="{8037780B-5B64-55C1-FE6F-FE3CC13DF3C2}"/>
              </a:ext>
            </a:extLst>
          </p:cNvPr>
          <p:cNvSpPr>
            <a:spLocks noGrp="1"/>
          </p:cNvSpPr>
          <p:nvPr>
            <p:ph type="body" sz="quarter" idx="20"/>
          </p:nvPr>
        </p:nvSpPr>
        <p:spPr>
          <a:xfrm>
            <a:off x="609601" y="1019833"/>
            <a:ext cx="10972800" cy="369332"/>
          </a:xfrm>
        </p:spPr>
        <p:txBody>
          <a:bodyPr wrap="square" lIns="0" tIns="45720" rIns="0" bIns="45720" anchor="t">
            <a:spAutoFit/>
          </a:bodyPr>
          <a:lstStyle/>
          <a:p>
            <a:r>
              <a:rPr lang="en-AU" dirty="0">
                <a:latin typeface="Arial"/>
                <a:cs typeface="Arial"/>
              </a:rPr>
              <a:t>JAMS application</a:t>
            </a:r>
            <a:endParaRPr lang="en-AU" dirty="0"/>
          </a:p>
        </p:txBody>
      </p:sp>
    </p:spTree>
    <p:extLst>
      <p:ext uri="{BB962C8B-B14F-4D97-AF65-F5344CB8AC3E}">
        <p14:creationId xmlns:p14="http://schemas.microsoft.com/office/powerpoint/2010/main" val="427070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98940-231B-3168-D560-8102D19F18B3}"/>
              </a:ext>
            </a:extLst>
          </p:cNvPr>
          <p:cNvSpPr>
            <a:spLocks noGrp="1"/>
          </p:cNvSpPr>
          <p:nvPr>
            <p:ph type="title"/>
          </p:nvPr>
        </p:nvSpPr>
        <p:spPr/>
        <p:txBody>
          <a:bodyPr/>
          <a:lstStyle/>
          <a:p>
            <a:r>
              <a:rPr lang="en-US" dirty="0">
                <a:solidFill>
                  <a:schemeClr val="tx1"/>
                </a:solidFill>
                <a:latin typeface="Arial"/>
                <a:cs typeface="Arial"/>
              </a:rPr>
              <a:t>OP Pro System Architecture</a:t>
            </a:r>
            <a:br>
              <a:rPr lang="en-US" dirty="0">
                <a:solidFill>
                  <a:schemeClr val="tx1"/>
                </a:solidFill>
                <a:latin typeface="Arial"/>
                <a:cs typeface="Arial"/>
              </a:rPr>
            </a:br>
            <a:endParaRPr lang="en-AU" b="0" dirty="0"/>
          </a:p>
        </p:txBody>
      </p:sp>
      <p:sp>
        <p:nvSpPr>
          <p:cNvPr id="5" name="Content Placeholder 4">
            <a:extLst>
              <a:ext uri="{FF2B5EF4-FFF2-40B4-BE49-F238E27FC236}">
                <a16:creationId xmlns:a16="http://schemas.microsoft.com/office/drawing/2014/main" id="{507BB09D-26F6-7633-4432-C2EF6558522D}"/>
              </a:ext>
            </a:extLst>
          </p:cNvPr>
          <p:cNvSpPr>
            <a:spLocks noGrp="1"/>
          </p:cNvSpPr>
          <p:nvPr>
            <p:ph sz="quarter" idx="21"/>
          </p:nvPr>
        </p:nvSpPr>
        <p:spPr>
          <a:xfrm>
            <a:off x="609600" y="1669143"/>
            <a:ext cx="10972800" cy="4354513"/>
          </a:xfrm>
        </p:spPr>
        <p:txBody>
          <a:bodyPr lIns="0" tIns="0" rIns="0" bIns="0" anchor="t"/>
          <a:lstStyle/>
          <a:p>
            <a:pPr marL="285750" indent="-285750">
              <a:spcAft>
                <a:spcPts val="600"/>
              </a:spcAft>
              <a:buFont typeface="Arial"/>
              <a:buChar char="•"/>
            </a:pPr>
            <a:r>
              <a:rPr lang="en-GB" sz="1800" dirty="0">
                <a:latin typeface="Arial"/>
                <a:cs typeface="Arial"/>
              </a:rPr>
              <a:t>Office users communication</a:t>
            </a:r>
          </a:p>
          <a:p>
            <a:pPr marL="285750" indent="-285750">
              <a:spcAft>
                <a:spcPts val="600"/>
              </a:spcAft>
              <a:buFont typeface="Arial"/>
              <a:buChar char="•"/>
            </a:pPr>
            <a:r>
              <a:rPr lang="en-GB" sz="1800" dirty="0">
                <a:latin typeface="Arial"/>
                <a:cs typeface="Arial"/>
              </a:rPr>
              <a:t>Office PCs communicate with the OP Pro Server across the standard wired network.</a:t>
            </a:r>
            <a:endParaRPr lang="en-GB" dirty="0"/>
          </a:p>
          <a:p>
            <a:pPr marL="285750" indent="-285750">
              <a:spcAft>
                <a:spcPts val="600"/>
              </a:spcAft>
              <a:buFont typeface="Arial,Sans-Serif"/>
              <a:buChar char="•"/>
            </a:pPr>
            <a:r>
              <a:rPr lang="en-GB" sz="1800" dirty="0">
                <a:latin typeface="Arial"/>
                <a:cs typeface="Arial"/>
              </a:rPr>
              <a:t>FMS communication</a:t>
            </a:r>
          </a:p>
          <a:p>
            <a:pPr marL="285750" indent="-285750">
              <a:spcAft>
                <a:spcPts val="600"/>
              </a:spcAft>
              <a:buFont typeface="Arial,Sans-Serif"/>
              <a:buChar char="•"/>
            </a:pPr>
            <a:r>
              <a:rPr lang="en-GB" sz="1800" dirty="0">
                <a:latin typeface="Arial"/>
                <a:cs typeface="Arial"/>
              </a:rPr>
              <a:t>All communication between the field equipment and the OP Pro Server occurs across a Virtual Private Network (VPN) tunnel between the OP Pro Server and the field equipment.</a:t>
            </a:r>
            <a:endParaRPr lang="en-US" sz="1800" dirty="0">
              <a:latin typeface="Arial"/>
              <a:cs typeface="Arial"/>
            </a:endParaRPr>
          </a:p>
          <a:p>
            <a:pPr marL="285750" indent="-285750">
              <a:spcAft>
                <a:spcPts val="600"/>
              </a:spcAft>
              <a:buFont typeface="Arial"/>
              <a:buChar char="•"/>
            </a:pPr>
            <a:r>
              <a:rPr lang="en-GB" sz="1800" dirty="0">
                <a:latin typeface="Arial"/>
                <a:cs typeface="Arial"/>
              </a:rPr>
              <a:t>OpenVPN</a:t>
            </a:r>
          </a:p>
          <a:p>
            <a:pPr marL="285750" indent="-285750">
              <a:spcAft>
                <a:spcPts val="600"/>
              </a:spcAft>
              <a:buFont typeface="Arial"/>
              <a:buChar char="•"/>
            </a:pPr>
            <a:r>
              <a:rPr lang="en-GB" sz="1800" dirty="0">
                <a:latin typeface="Arial"/>
                <a:cs typeface="Arial"/>
              </a:rPr>
              <a:t>An OpenVPN service runs on the OP Pro server, which creates a virtual tunnel adapter with a specific IP address with which all field equipment can communicate on. OpenVPN uses OpenSSL, which provides a secure means for field equipment to communicate with the OP Pro server. </a:t>
            </a:r>
            <a:endParaRPr lang="en-GB" sz="1800" dirty="0"/>
          </a:p>
          <a:p>
            <a:endParaRPr lang="en-AU" dirty="0"/>
          </a:p>
        </p:txBody>
      </p:sp>
      <p:sp>
        <p:nvSpPr>
          <p:cNvPr id="4" name="Text Placeholder 1">
            <a:extLst>
              <a:ext uri="{FF2B5EF4-FFF2-40B4-BE49-F238E27FC236}">
                <a16:creationId xmlns:a16="http://schemas.microsoft.com/office/drawing/2014/main" id="{6D3BB783-B8E3-EDC4-B3EA-9C9D76A8546B}"/>
              </a:ext>
            </a:extLst>
          </p:cNvPr>
          <p:cNvSpPr>
            <a:spLocks noGrp="1"/>
          </p:cNvSpPr>
          <p:nvPr>
            <p:ph type="body" sz="quarter" idx="20"/>
          </p:nvPr>
        </p:nvSpPr>
        <p:spPr>
          <a:xfrm>
            <a:off x="609601" y="1019833"/>
            <a:ext cx="10972800" cy="369332"/>
          </a:xfrm>
        </p:spPr>
        <p:txBody>
          <a:bodyPr wrap="square" lIns="0" tIns="45720" rIns="0" bIns="45720" anchor="t">
            <a:spAutoFit/>
          </a:bodyPr>
          <a:lstStyle/>
          <a:p>
            <a:r>
              <a:rPr lang="en-AU" dirty="0">
                <a:latin typeface="Arial"/>
                <a:cs typeface="Arial"/>
              </a:rPr>
              <a:t>Communications</a:t>
            </a:r>
            <a:endParaRPr lang="en-AU" dirty="0"/>
          </a:p>
        </p:txBody>
      </p:sp>
    </p:spTree>
    <p:extLst>
      <p:ext uri="{BB962C8B-B14F-4D97-AF65-F5344CB8AC3E}">
        <p14:creationId xmlns:p14="http://schemas.microsoft.com/office/powerpoint/2010/main" val="2805480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CE15CF-D647-D0A5-81B5-08DB2CEAF154}"/>
              </a:ext>
            </a:extLst>
          </p:cNvPr>
          <p:cNvSpPr>
            <a:spLocks noGrp="1"/>
          </p:cNvSpPr>
          <p:nvPr>
            <p:ph type="title"/>
          </p:nvPr>
        </p:nvSpPr>
        <p:spPr/>
        <p:txBody>
          <a:bodyPr/>
          <a:lstStyle/>
          <a:p>
            <a:r>
              <a:rPr lang="en-US" dirty="0">
                <a:solidFill>
                  <a:schemeClr val="tx1"/>
                </a:solidFill>
                <a:latin typeface="Arial"/>
                <a:cs typeface="Arial"/>
              </a:rPr>
              <a:t>OP Pro System Architecture</a:t>
            </a:r>
            <a:br>
              <a:rPr lang="en-US" dirty="0">
                <a:solidFill>
                  <a:schemeClr val="tx1"/>
                </a:solidFill>
                <a:latin typeface="Arial"/>
                <a:cs typeface="Arial"/>
              </a:rPr>
            </a:br>
            <a:endParaRPr lang="en-AU" b="0" dirty="0"/>
          </a:p>
        </p:txBody>
      </p:sp>
      <p:sp>
        <p:nvSpPr>
          <p:cNvPr id="5" name="Content Placeholder 4">
            <a:extLst>
              <a:ext uri="{FF2B5EF4-FFF2-40B4-BE49-F238E27FC236}">
                <a16:creationId xmlns:a16="http://schemas.microsoft.com/office/drawing/2014/main" id="{38912167-FB7F-7AAD-8CDB-E5D1A0356E48}"/>
              </a:ext>
            </a:extLst>
          </p:cNvPr>
          <p:cNvSpPr>
            <a:spLocks noGrp="1"/>
          </p:cNvSpPr>
          <p:nvPr>
            <p:ph sz="quarter" idx="21"/>
          </p:nvPr>
        </p:nvSpPr>
        <p:spPr>
          <a:xfrm>
            <a:off x="609600" y="1442357"/>
            <a:ext cx="10972800" cy="4354513"/>
          </a:xfrm>
        </p:spPr>
        <p:txBody>
          <a:bodyPr lIns="0" tIns="0" rIns="0" bIns="0" anchor="t"/>
          <a:lstStyle/>
          <a:p>
            <a:pPr>
              <a:lnSpc>
                <a:spcPct val="100000"/>
              </a:lnSpc>
              <a:spcAft>
                <a:spcPts val="600"/>
              </a:spcAft>
            </a:pPr>
            <a:r>
              <a:rPr lang="en-GB" sz="1800" dirty="0"/>
              <a:t>JAMS</a:t>
            </a:r>
            <a:endParaRPr lang="en-GB" sz="1800"/>
          </a:p>
          <a:p>
            <a:pPr>
              <a:lnSpc>
                <a:spcPct val="100000"/>
              </a:lnSpc>
              <a:spcAft>
                <a:spcPts val="600"/>
              </a:spcAft>
            </a:pPr>
            <a:r>
              <a:rPr lang="en-GB" sz="1800" dirty="0">
                <a:latin typeface="Arial"/>
                <a:cs typeface="Arial"/>
              </a:rPr>
              <a:t>All field equipment and office PC clients communicate through a TCP socket on port 1111 to the JAMS Service running on the OP Pro Server.</a:t>
            </a:r>
          </a:p>
          <a:p>
            <a:pPr>
              <a:lnSpc>
                <a:spcPct val="100000"/>
              </a:lnSpc>
              <a:spcAft>
                <a:spcPts val="600"/>
              </a:spcAft>
            </a:pPr>
            <a:r>
              <a:rPr lang="en-GB" sz="1800" dirty="0">
                <a:latin typeface="Arial"/>
                <a:cs typeface="Arial"/>
              </a:rPr>
              <a:t>Field Equipment</a:t>
            </a:r>
          </a:p>
          <a:p>
            <a:pPr>
              <a:lnSpc>
                <a:spcPct val="100000"/>
              </a:lnSpc>
              <a:spcAft>
                <a:spcPts val="600"/>
              </a:spcAft>
            </a:pPr>
            <a:r>
              <a:rPr lang="en-GB" sz="1800" dirty="0">
                <a:latin typeface="Arial"/>
                <a:cs typeface="Arial"/>
              </a:rPr>
              <a:t>All OP Pro field equipment resides on a particular subnet and all network traffic is routed across a VPN tunnel to the OP Pro Server. </a:t>
            </a:r>
            <a:endParaRPr lang="en-GB" sz="1800" dirty="0"/>
          </a:p>
          <a:p>
            <a:pPr>
              <a:lnSpc>
                <a:spcPct val="100000"/>
              </a:lnSpc>
              <a:spcAft>
                <a:spcPts val="600"/>
              </a:spcAft>
            </a:pPr>
            <a:r>
              <a:rPr lang="en-GB" sz="1800" dirty="0">
                <a:latin typeface="Arial"/>
                <a:cs typeface="Arial"/>
              </a:rPr>
              <a:t>OP Pro Manager Clients</a:t>
            </a:r>
          </a:p>
          <a:p>
            <a:pPr>
              <a:lnSpc>
                <a:spcPct val="100000"/>
              </a:lnSpc>
              <a:spcAft>
                <a:spcPts val="600"/>
              </a:spcAft>
            </a:pPr>
            <a:r>
              <a:rPr lang="en-GB" sz="1800" dirty="0">
                <a:latin typeface="Arial"/>
                <a:cs typeface="Arial"/>
              </a:rPr>
              <a:t>All OP Pro Manager Clients communicate with the OP Pro server across the standard wired network.</a:t>
            </a:r>
          </a:p>
          <a:p>
            <a:pPr>
              <a:lnSpc>
                <a:spcPct val="100000"/>
              </a:lnSpc>
              <a:spcAft>
                <a:spcPts val="600"/>
              </a:spcAft>
            </a:pPr>
            <a:r>
              <a:rPr lang="en-GB" dirty="0" err="1">
                <a:latin typeface="Arial"/>
                <a:cs typeface="Arial"/>
              </a:rPr>
              <a:t>rsync</a:t>
            </a:r>
          </a:p>
          <a:p>
            <a:pPr>
              <a:lnSpc>
                <a:spcPct val="100000"/>
              </a:lnSpc>
              <a:spcAft>
                <a:spcPts val="600"/>
              </a:spcAft>
            </a:pPr>
            <a:r>
              <a:rPr lang="en-GB" dirty="0">
                <a:latin typeface="Arial"/>
                <a:cs typeface="Arial"/>
              </a:rPr>
              <a:t>A </a:t>
            </a:r>
            <a:r>
              <a:rPr lang="en-GB" dirty="0" err="1">
                <a:latin typeface="Arial"/>
                <a:cs typeface="Arial"/>
              </a:rPr>
              <a:t>rsync</a:t>
            </a:r>
            <a:r>
              <a:rPr lang="en-GB" dirty="0">
                <a:latin typeface="Arial"/>
                <a:cs typeface="Arial"/>
              </a:rPr>
              <a:t> daemon is run on the OP Pro server and is used to distribute new software to field equipment. When an administrator updates the software version for field equipment, the onboard JAMS runs </a:t>
            </a:r>
            <a:r>
              <a:rPr lang="en-GB" dirty="0" err="1">
                <a:latin typeface="Arial"/>
                <a:cs typeface="Arial"/>
              </a:rPr>
              <a:t>rsync</a:t>
            </a:r>
            <a:r>
              <a:rPr lang="en-GB" dirty="0">
                <a:latin typeface="Arial"/>
                <a:cs typeface="Arial"/>
              </a:rPr>
              <a:t> to copy the relevant files from the OP Pro server.</a:t>
            </a:r>
            <a:endParaRPr lang="en-US" dirty="0">
              <a:latin typeface="Arial"/>
              <a:cs typeface="Arial"/>
            </a:endParaRPr>
          </a:p>
          <a:p>
            <a:endParaRPr lang="en-AU" dirty="0"/>
          </a:p>
        </p:txBody>
      </p:sp>
      <p:sp>
        <p:nvSpPr>
          <p:cNvPr id="4" name="Text Placeholder 1">
            <a:extLst>
              <a:ext uri="{FF2B5EF4-FFF2-40B4-BE49-F238E27FC236}">
                <a16:creationId xmlns:a16="http://schemas.microsoft.com/office/drawing/2014/main" id="{4574CEA8-804A-2B92-6EB6-95E67D638F2C}"/>
              </a:ext>
            </a:extLst>
          </p:cNvPr>
          <p:cNvSpPr>
            <a:spLocks noGrp="1"/>
          </p:cNvSpPr>
          <p:nvPr>
            <p:ph type="body" sz="quarter" idx="20"/>
          </p:nvPr>
        </p:nvSpPr>
        <p:spPr>
          <a:xfrm>
            <a:off x="609601" y="1019833"/>
            <a:ext cx="10972800" cy="369332"/>
          </a:xfrm>
        </p:spPr>
        <p:txBody>
          <a:bodyPr wrap="square" lIns="0" tIns="45720" rIns="0" bIns="45720" anchor="t">
            <a:spAutoFit/>
          </a:bodyPr>
          <a:lstStyle/>
          <a:p>
            <a:r>
              <a:rPr lang="en-AU" dirty="0">
                <a:latin typeface="Arial"/>
                <a:cs typeface="Arial"/>
              </a:rPr>
              <a:t>Connections</a:t>
            </a:r>
            <a:endParaRPr lang="en-AU" dirty="0"/>
          </a:p>
        </p:txBody>
      </p:sp>
    </p:spTree>
    <p:extLst>
      <p:ext uri="{BB962C8B-B14F-4D97-AF65-F5344CB8AC3E}">
        <p14:creationId xmlns:p14="http://schemas.microsoft.com/office/powerpoint/2010/main" val="4088045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3501CD-0E18-6FB8-54CE-0AA88C260C76}"/>
              </a:ext>
            </a:extLst>
          </p:cNvPr>
          <p:cNvSpPr>
            <a:spLocks noGrp="1"/>
          </p:cNvSpPr>
          <p:nvPr>
            <p:ph type="body" sz="quarter" idx="20"/>
          </p:nvPr>
        </p:nvSpPr>
        <p:spPr/>
        <p:txBody>
          <a:bodyPr wrap="square" lIns="0" tIns="45720" rIns="0" bIns="45720" anchor="t">
            <a:spAutoFit/>
          </a:bodyPr>
          <a:lstStyle/>
          <a:p>
            <a:r>
              <a:rPr lang="en-US" dirty="0">
                <a:solidFill>
                  <a:schemeClr val="tx1"/>
                </a:solidFill>
                <a:latin typeface="Arial"/>
                <a:ea typeface="ＭＳ Ｐゴシック"/>
                <a:cs typeface="ＭＳ Ｐゴシック" pitchFamily="-84" charset="-128"/>
              </a:rPr>
              <a:t>Software development</a:t>
            </a:r>
            <a:endParaRPr lang="en-AU" dirty="0">
              <a:solidFill>
                <a:schemeClr val="tx1"/>
              </a:solidFill>
              <a:latin typeface="Arial"/>
              <a:ea typeface="ＭＳ Ｐゴシック"/>
            </a:endParaRPr>
          </a:p>
        </p:txBody>
      </p:sp>
      <p:pic>
        <p:nvPicPr>
          <p:cNvPr id="5" name="Content Placeholder 4">
            <a:extLst>
              <a:ext uri="{FF2B5EF4-FFF2-40B4-BE49-F238E27FC236}">
                <a16:creationId xmlns:a16="http://schemas.microsoft.com/office/drawing/2014/main" id="{CBD3B111-D552-78D6-3B10-B1A173825904}"/>
              </a:ext>
            </a:extLst>
          </p:cNvPr>
          <p:cNvPicPr>
            <a:picLocks noGrp="1" noChangeAspect="1"/>
          </p:cNvPicPr>
          <p:nvPr>
            <p:ph sz="quarter" idx="21"/>
          </p:nvPr>
        </p:nvPicPr>
        <p:blipFill>
          <a:blip r:embed="rId3"/>
          <a:stretch>
            <a:fillRect/>
          </a:stretch>
        </p:blipFill>
        <p:spPr>
          <a:xfrm>
            <a:off x="2486855" y="1579664"/>
            <a:ext cx="7218290" cy="4243184"/>
          </a:xfrm>
          <a:prstGeom prst="rect">
            <a:avLst/>
          </a:prstGeom>
        </p:spPr>
      </p:pic>
      <p:sp>
        <p:nvSpPr>
          <p:cNvPr id="7" name="Rectangle 8">
            <a:extLst>
              <a:ext uri="{FF2B5EF4-FFF2-40B4-BE49-F238E27FC236}">
                <a16:creationId xmlns:a16="http://schemas.microsoft.com/office/drawing/2014/main" id="{78C89D42-B1E3-027F-9C20-5C9DD0EC95B1}"/>
              </a:ext>
            </a:extLst>
          </p:cNvPr>
          <p:cNvSpPr txBox="1">
            <a:spLocks noChangeArrowheads="1"/>
          </p:cNvSpPr>
          <p:nvPr/>
        </p:nvSpPr>
        <p:spPr>
          <a:xfrm>
            <a:off x="607786" y="426357"/>
            <a:ext cx="10972800" cy="410233"/>
          </a:xfrm>
          <a:prstGeom prst="rect">
            <a:avLst/>
          </a:prstGeom>
        </p:spPr>
        <p:txBody>
          <a:bodyPr lIns="0" tIns="0" rIns="0" bIns="0" anchor="t">
            <a:noAutofit/>
          </a:bodyPr>
          <a:lstStyle>
            <a:lvl1pPr algn="l" defTabSz="914400" rtl="0" eaLnBrk="1" latinLnBrk="0" hangingPunct="1">
              <a:lnSpc>
                <a:spcPct val="90000"/>
              </a:lnSpc>
              <a:spcBef>
                <a:spcPct val="0"/>
              </a:spcBef>
              <a:buNone/>
              <a:defRPr sz="2400" b="1" i="0" u="none" kern="1200">
                <a:solidFill>
                  <a:srgbClr val="000000"/>
                </a:solidFill>
                <a:latin typeface="Arial" panose="020B0604020202020204" pitchFamily="34" charset="0"/>
                <a:ea typeface="+mj-ea"/>
                <a:cs typeface="Arial" panose="020B0604020202020204" pitchFamily="34" charset="0"/>
              </a:defRPr>
            </a:lvl1pPr>
          </a:lstStyle>
          <a:p>
            <a:pPr marL="0" lvl="1"/>
            <a:r>
              <a:rPr lang="en-US" sz="2400" b="1" kern="0" dirty="0">
                <a:solidFill>
                  <a:schemeClr val="tx1"/>
                </a:solidFill>
                <a:latin typeface="+mj-lt"/>
              </a:rPr>
              <a:t>OP Pro</a:t>
            </a:r>
            <a:r>
              <a:rPr lang="en-US" sz="2400" b="1" kern="0" dirty="0">
                <a:solidFill>
                  <a:schemeClr val="tx1"/>
                </a:solidFill>
                <a:latin typeface="+mj-lt"/>
                <a:ea typeface="ＭＳ Ｐゴシック"/>
                <a:cs typeface="Arial"/>
              </a:rPr>
              <a:t> </a:t>
            </a:r>
            <a:r>
              <a:rPr lang="en-US" sz="2400" b="1" kern="0" dirty="0">
                <a:solidFill>
                  <a:schemeClr val="tx1"/>
                </a:solidFill>
                <a:latin typeface="+mj-lt"/>
                <a:ea typeface="ＭＳ Ｐゴシック"/>
                <a:cs typeface="ＭＳ Ｐゴシック" pitchFamily="-84" charset="-128"/>
              </a:rPr>
              <a:t>System Architecture</a:t>
            </a:r>
          </a:p>
        </p:txBody>
      </p:sp>
    </p:spTree>
    <p:extLst>
      <p:ext uri="{BB962C8B-B14F-4D97-AF65-F5344CB8AC3E}">
        <p14:creationId xmlns:p14="http://schemas.microsoft.com/office/powerpoint/2010/main" val="26627704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FA9B8DC-ACAA-416F-926F-E7E4DF965477}"/>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9" name="Picture 8">
            <a:extLst>
              <a:ext uri="{FF2B5EF4-FFF2-40B4-BE49-F238E27FC236}">
                <a16:creationId xmlns:a16="http://schemas.microsoft.com/office/drawing/2014/main" id="{4599B6D5-1902-4082-B273-462FE45C6F50}"/>
              </a:ext>
            </a:extLst>
          </p:cNvPr>
          <p:cNvPicPr>
            <a:picLocks noChangeAspect="1"/>
          </p:cNvPicPr>
          <p:nvPr/>
        </p:nvPicPr>
        <p:blipFill>
          <a:blip r:embed="rId5"/>
          <a:srcRect/>
          <a:stretch/>
        </p:blipFill>
        <p:spPr>
          <a:xfrm>
            <a:off x="6203092" y="1344486"/>
            <a:ext cx="3852098" cy="1125998"/>
          </a:xfrm>
          <a:prstGeom prst="rect">
            <a:avLst/>
          </a:prstGeom>
        </p:spPr>
      </p:pic>
      <p:cxnSp>
        <p:nvCxnSpPr>
          <p:cNvPr id="10" name="Straight Connector 9">
            <a:extLst>
              <a:ext uri="{FF2B5EF4-FFF2-40B4-BE49-F238E27FC236}">
                <a16:creationId xmlns:a16="http://schemas.microsoft.com/office/drawing/2014/main" id="{A59C27C0-1FE8-4790-A177-D6C6931B9E5B}"/>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222041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OP Pro Technical Concepts</a:t>
            </a:r>
            <a:r>
              <a:rPr lang="en-US" dirty="0">
                <a:latin typeface="Arial"/>
                <a:cs typeface="Arial"/>
              </a:rPr>
              <a:t> -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r>
              <a:rPr lang="en-GB" dirty="0">
                <a:solidFill>
                  <a:srgbClr val="FF0000"/>
                </a:solidFill>
                <a:latin typeface="Arial"/>
                <a:cs typeface="Arial"/>
              </a:rPr>
              <a:t>True or False </a:t>
            </a:r>
            <a:r>
              <a:rPr lang="en-GB" dirty="0">
                <a:solidFill>
                  <a:schemeClr val="tx1"/>
                </a:solidFill>
                <a:latin typeface="Arial"/>
                <a:cs typeface="Arial"/>
              </a:rPr>
              <a:t>OP Pro application server hosts JAMS.</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Corporate network provides access to field equipment.</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Replication is one of the main JAMS processes to send data between office users and application server.</a:t>
            </a:r>
          </a:p>
          <a:p>
            <a:pPr marL="342900" indent="-342900">
              <a:buAutoNum type="arabicPeriod"/>
            </a:pPr>
            <a:r>
              <a:rPr lang="en-GB" dirty="0">
                <a:solidFill>
                  <a:schemeClr val="tx1"/>
                </a:solidFill>
                <a:latin typeface="Arial"/>
                <a:cs typeface="Arial"/>
              </a:rPr>
              <a:t>Which of the following options are initiated by </a:t>
            </a:r>
            <a:r>
              <a:rPr lang="en-GB" dirty="0" err="1">
                <a:solidFill>
                  <a:schemeClr val="tx1"/>
                </a:solidFill>
                <a:latin typeface="Arial"/>
                <a:cs typeface="Arial"/>
              </a:rPr>
              <a:t>JAMSCluster</a:t>
            </a:r>
            <a:r>
              <a:rPr lang="en-GB" dirty="0">
                <a:solidFill>
                  <a:schemeClr val="tx1"/>
                </a:solidFill>
                <a:latin typeface="Arial"/>
                <a:cs typeface="Arial"/>
              </a:rPr>
              <a:t>:</a:t>
            </a:r>
            <a:endParaRPr lang="en-US" dirty="0">
              <a:solidFill>
                <a:schemeClr val="tx1"/>
              </a:solidFill>
              <a:latin typeface="Arial"/>
              <a:cs typeface="Arial"/>
            </a:endParaRPr>
          </a:p>
          <a:p>
            <a:pPr marL="575945" lvl="1" indent="-342900">
              <a:buAutoNum type="alphaLcPeriod"/>
            </a:pPr>
            <a:r>
              <a:rPr lang="en-GB" dirty="0" err="1">
                <a:solidFill>
                  <a:schemeClr val="tx1"/>
                </a:solidFill>
                <a:latin typeface="Arial"/>
                <a:cs typeface="Arial"/>
              </a:rPr>
              <a:t>JAMSRouter</a:t>
            </a:r>
            <a:endParaRPr lang="en-GB" dirty="0">
              <a:solidFill>
                <a:schemeClr val="tx1"/>
              </a:solidFill>
              <a:latin typeface="Arial"/>
              <a:cs typeface="Arial"/>
            </a:endParaRPr>
          </a:p>
          <a:p>
            <a:pPr marL="575945" lvl="1" indent="-342900">
              <a:buAutoNum type="alphaLcPeriod"/>
            </a:pPr>
            <a:r>
              <a:rPr lang="en-GB" dirty="0">
                <a:solidFill>
                  <a:schemeClr val="tx1"/>
                </a:solidFill>
                <a:latin typeface="Arial"/>
                <a:cs typeface="Arial"/>
              </a:rPr>
              <a:t>OpenVPN</a:t>
            </a:r>
          </a:p>
          <a:p>
            <a:pPr marL="575945" lvl="1" indent="-342900">
              <a:buAutoNum type="alphaLcPeriod"/>
            </a:pPr>
            <a:r>
              <a:rPr lang="en-GB" dirty="0" err="1">
                <a:solidFill>
                  <a:schemeClr val="tx1"/>
                </a:solidFill>
                <a:latin typeface="Arial"/>
                <a:cs typeface="Arial"/>
              </a:rPr>
              <a:t>rsync</a:t>
            </a:r>
            <a:endParaRPr lang="en-GB" dirty="0">
              <a:solidFill>
                <a:schemeClr val="tx1"/>
              </a:solidFill>
              <a:latin typeface="Arial"/>
              <a:cs typeface="Arial"/>
            </a:endParaRPr>
          </a:p>
          <a:p>
            <a:pPr marL="575945" lvl="1" indent="-342900">
              <a:buAutoNum type="alphaLcPeriod"/>
            </a:pPr>
            <a:r>
              <a:rPr lang="en-GB" dirty="0" err="1">
                <a:solidFill>
                  <a:schemeClr val="tx1"/>
                </a:solidFill>
                <a:latin typeface="Arial"/>
                <a:cs typeface="Arial"/>
              </a:rPr>
              <a:t>JAMSGateway</a:t>
            </a:r>
            <a:endParaRPr lang="en-GB" dirty="0">
              <a:solidFill>
                <a:schemeClr val="tx1"/>
              </a:solidFill>
              <a:latin typeface="Arial"/>
              <a:cs typeface="Arial"/>
            </a:endParaRPr>
          </a:p>
          <a:p>
            <a:pPr marL="575945" lvl="1" indent="-342900">
              <a:buAutoNum type="alphaLcPeriod"/>
            </a:pPr>
            <a:r>
              <a:rPr lang="en-GB" dirty="0">
                <a:solidFill>
                  <a:schemeClr val="tx1"/>
                </a:solidFill>
                <a:latin typeface="Arial"/>
                <a:cs typeface="Arial"/>
              </a:rPr>
              <a:t>All the above</a:t>
            </a:r>
            <a:endParaRPr lang="en-US" dirty="0">
              <a:solidFill>
                <a:schemeClr val="tx1"/>
              </a:solidFill>
              <a:latin typeface="Arial"/>
              <a:cs typeface="Arial"/>
            </a:endParaRP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Model-View-Controller MVC software design patter is used in </a:t>
            </a:r>
            <a:r>
              <a:rPr lang="en-GB" dirty="0" err="1">
                <a:solidFill>
                  <a:schemeClr val="tx1"/>
                </a:solidFill>
                <a:latin typeface="Arial"/>
                <a:cs typeface="Arial"/>
              </a:rPr>
              <a:t>Jpanel</a:t>
            </a:r>
            <a:r>
              <a:rPr lang="en-GB" dirty="0">
                <a:solidFill>
                  <a:schemeClr val="tx1"/>
                </a:solidFill>
                <a:latin typeface="Arial"/>
                <a:cs typeface="Arial"/>
              </a:rPr>
              <a:t> application.</a:t>
            </a:r>
          </a:p>
        </p:txBody>
      </p:sp>
    </p:spTree>
    <p:extLst>
      <p:ext uri="{BB962C8B-B14F-4D97-AF65-F5344CB8AC3E}">
        <p14:creationId xmlns:p14="http://schemas.microsoft.com/office/powerpoint/2010/main" val="1458035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Title 2">
            <a:extLst>
              <a:ext uri="{FF2B5EF4-FFF2-40B4-BE49-F238E27FC236}">
                <a16:creationId xmlns:a16="http://schemas.microsoft.com/office/drawing/2014/main" id="{14E8FD6F-F7D7-074F-8DAC-E15E80EB928C}"/>
              </a:ext>
            </a:extLst>
          </p:cNvPr>
          <p:cNvSpPr>
            <a:spLocks noGrp="1" noChangeArrowheads="1"/>
          </p:cNvSpPr>
          <p:nvPr>
            <p:ph type="title"/>
          </p:nvPr>
        </p:nvSpPr>
        <p:spPr bwMode="auto">
          <a:xfrm>
            <a:off x="609600" y="572656"/>
            <a:ext cx="10972800" cy="4102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r>
              <a:rPr lang="en-US" dirty="0"/>
              <a:t>HxGN Mining Product Portfolios</a:t>
            </a:r>
            <a:endParaRPr lang="en-US" altLang="en-US" dirty="0"/>
          </a:p>
        </p:txBody>
      </p:sp>
      <p:pic>
        <p:nvPicPr>
          <p:cNvPr id="4" name="Picture 3">
            <a:extLst>
              <a:ext uri="{FF2B5EF4-FFF2-40B4-BE49-F238E27FC236}">
                <a16:creationId xmlns:a16="http://schemas.microsoft.com/office/drawing/2014/main" id="{36D496C1-5BB5-6092-CF94-CEE0E64B8410}"/>
              </a:ext>
            </a:extLst>
          </p:cNvPr>
          <p:cNvPicPr>
            <a:picLocks noChangeAspect="1"/>
          </p:cNvPicPr>
          <p:nvPr/>
        </p:nvPicPr>
        <p:blipFill>
          <a:blip r:embed="rId3"/>
          <a:stretch>
            <a:fillRect/>
          </a:stretch>
        </p:blipFill>
        <p:spPr>
          <a:xfrm>
            <a:off x="2433997" y="982889"/>
            <a:ext cx="7324006" cy="4898354"/>
          </a:xfrm>
          <a:prstGeom prst="rect">
            <a:avLst/>
          </a:prstGeom>
        </p:spPr>
      </p:pic>
    </p:spTree>
    <p:extLst>
      <p:ext uri="{BB962C8B-B14F-4D97-AF65-F5344CB8AC3E}">
        <p14:creationId xmlns:p14="http://schemas.microsoft.com/office/powerpoint/2010/main" val="3253762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OP Pro Technical Concepts</a:t>
            </a:r>
            <a:r>
              <a:rPr lang="en-US" dirty="0">
                <a:latin typeface="Arial"/>
                <a:cs typeface="Arial"/>
              </a:rPr>
              <a:t> - Answers to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r>
              <a:rPr lang="en-GB" dirty="0">
                <a:solidFill>
                  <a:srgbClr val="FF0000"/>
                </a:solidFill>
                <a:latin typeface="Arial"/>
                <a:cs typeface="Arial"/>
              </a:rPr>
              <a:t>True or False </a:t>
            </a:r>
            <a:r>
              <a:rPr lang="en-GB" dirty="0">
                <a:solidFill>
                  <a:schemeClr val="tx1"/>
                </a:solidFill>
                <a:latin typeface="Arial"/>
                <a:cs typeface="Arial"/>
              </a:rPr>
              <a:t>OP Pro application server hosts JAMS. </a:t>
            </a:r>
            <a:r>
              <a:rPr lang="en-GB" dirty="0">
                <a:solidFill>
                  <a:schemeClr val="accent5"/>
                </a:solidFill>
                <a:latin typeface="Arial"/>
                <a:cs typeface="Arial"/>
              </a:rPr>
              <a:t>True</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Corporate network provides access to field equipment. </a:t>
            </a:r>
            <a:r>
              <a:rPr lang="en-GB" dirty="0">
                <a:solidFill>
                  <a:schemeClr val="accent5"/>
                </a:solidFill>
                <a:latin typeface="Arial"/>
                <a:cs typeface="Arial"/>
              </a:rPr>
              <a:t>False</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Replication is one of the main JAMS processes to send data between office users and application server. </a:t>
            </a:r>
            <a:r>
              <a:rPr lang="en-GB" dirty="0">
                <a:solidFill>
                  <a:schemeClr val="accent5"/>
                </a:solidFill>
                <a:latin typeface="Arial"/>
                <a:cs typeface="Arial"/>
              </a:rPr>
              <a:t>False</a:t>
            </a:r>
          </a:p>
          <a:p>
            <a:pPr marL="342900" indent="-342900">
              <a:buAutoNum type="arabicPeriod"/>
            </a:pPr>
            <a:r>
              <a:rPr lang="en-GB" dirty="0">
                <a:solidFill>
                  <a:schemeClr val="tx1"/>
                </a:solidFill>
                <a:latin typeface="Arial"/>
                <a:cs typeface="Arial"/>
              </a:rPr>
              <a:t>Which of the following options are initiated by </a:t>
            </a:r>
            <a:r>
              <a:rPr lang="en-GB" dirty="0" err="1">
                <a:solidFill>
                  <a:schemeClr val="tx1"/>
                </a:solidFill>
                <a:latin typeface="Arial"/>
                <a:cs typeface="Arial"/>
              </a:rPr>
              <a:t>JAMSCluster</a:t>
            </a:r>
            <a:r>
              <a:rPr lang="en-GB" dirty="0">
                <a:solidFill>
                  <a:schemeClr val="tx1"/>
                </a:solidFill>
                <a:latin typeface="Arial"/>
                <a:cs typeface="Arial"/>
              </a:rPr>
              <a:t>:</a:t>
            </a:r>
            <a:endParaRPr lang="en-US" dirty="0">
              <a:solidFill>
                <a:schemeClr val="tx1"/>
              </a:solidFill>
              <a:latin typeface="Arial"/>
              <a:cs typeface="Arial"/>
            </a:endParaRPr>
          </a:p>
          <a:p>
            <a:pPr marL="575945" lvl="1" indent="-342900">
              <a:buAutoNum type="alphaLcPeriod"/>
            </a:pPr>
            <a:r>
              <a:rPr lang="en-GB" dirty="0" err="1">
                <a:solidFill>
                  <a:schemeClr val="accent5"/>
                </a:solidFill>
                <a:latin typeface="Arial"/>
                <a:cs typeface="Arial"/>
              </a:rPr>
              <a:t>JAMSRouter</a:t>
            </a:r>
            <a:endParaRPr lang="en-GB" dirty="0">
              <a:solidFill>
                <a:schemeClr val="accent5"/>
              </a:solidFill>
              <a:latin typeface="Arial"/>
              <a:cs typeface="Arial"/>
            </a:endParaRPr>
          </a:p>
          <a:p>
            <a:pPr marL="575945" lvl="1" indent="-342900">
              <a:buAutoNum type="alphaLcPeriod"/>
            </a:pPr>
            <a:r>
              <a:rPr lang="en-GB" dirty="0">
                <a:solidFill>
                  <a:schemeClr val="accent5"/>
                </a:solidFill>
                <a:latin typeface="Arial"/>
                <a:cs typeface="Arial"/>
              </a:rPr>
              <a:t>OpenVPN</a:t>
            </a:r>
          </a:p>
          <a:p>
            <a:pPr marL="575945" lvl="1" indent="-342900">
              <a:buAutoNum type="alphaLcPeriod"/>
            </a:pPr>
            <a:r>
              <a:rPr lang="en-GB" dirty="0" err="1">
                <a:solidFill>
                  <a:schemeClr val="tx1"/>
                </a:solidFill>
                <a:latin typeface="Arial"/>
                <a:cs typeface="Arial"/>
              </a:rPr>
              <a:t>rsync</a:t>
            </a:r>
            <a:endParaRPr lang="en-GB" dirty="0">
              <a:solidFill>
                <a:schemeClr val="tx1"/>
              </a:solidFill>
              <a:latin typeface="Arial"/>
              <a:cs typeface="Arial"/>
            </a:endParaRPr>
          </a:p>
          <a:p>
            <a:pPr marL="575945" lvl="1" indent="-342900">
              <a:buAutoNum type="alphaLcPeriod"/>
            </a:pPr>
            <a:r>
              <a:rPr lang="en-GB" dirty="0" err="1">
                <a:solidFill>
                  <a:schemeClr val="accent5"/>
                </a:solidFill>
                <a:latin typeface="Arial"/>
                <a:cs typeface="Arial"/>
              </a:rPr>
              <a:t>JAMSGateway</a:t>
            </a:r>
            <a:endParaRPr lang="en-GB" dirty="0">
              <a:solidFill>
                <a:schemeClr val="accent5"/>
              </a:solidFill>
              <a:latin typeface="Arial"/>
              <a:cs typeface="Arial"/>
            </a:endParaRPr>
          </a:p>
          <a:p>
            <a:pPr marL="575945" lvl="1" indent="-342900">
              <a:buAutoNum type="alphaLcPeriod"/>
            </a:pPr>
            <a:r>
              <a:rPr lang="en-GB" dirty="0">
                <a:solidFill>
                  <a:schemeClr val="tx1"/>
                </a:solidFill>
                <a:latin typeface="Arial"/>
                <a:cs typeface="Arial"/>
              </a:rPr>
              <a:t>All the above</a:t>
            </a:r>
            <a:endParaRPr lang="en-US" dirty="0">
              <a:solidFill>
                <a:schemeClr val="tx1"/>
              </a:solidFill>
              <a:latin typeface="Arial"/>
              <a:cs typeface="Arial"/>
            </a:endParaRP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Model-View-Controller MVC software design patter is used in </a:t>
            </a:r>
            <a:r>
              <a:rPr lang="en-GB" dirty="0" err="1">
                <a:solidFill>
                  <a:schemeClr val="tx1"/>
                </a:solidFill>
                <a:latin typeface="Arial"/>
                <a:cs typeface="Arial"/>
              </a:rPr>
              <a:t>Jpanel</a:t>
            </a:r>
            <a:r>
              <a:rPr lang="en-GB" dirty="0">
                <a:solidFill>
                  <a:schemeClr val="tx1"/>
                </a:solidFill>
                <a:latin typeface="Arial"/>
                <a:cs typeface="Arial"/>
              </a:rPr>
              <a:t> application. </a:t>
            </a:r>
            <a:r>
              <a:rPr lang="en-GB" dirty="0">
                <a:solidFill>
                  <a:schemeClr val="accent5"/>
                </a:solidFill>
                <a:latin typeface="Arial"/>
                <a:cs typeface="Arial"/>
              </a:rPr>
              <a:t>False</a:t>
            </a:r>
          </a:p>
        </p:txBody>
      </p:sp>
    </p:spTree>
    <p:extLst>
      <p:ext uri="{BB962C8B-B14F-4D97-AF65-F5344CB8AC3E}">
        <p14:creationId xmlns:p14="http://schemas.microsoft.com/office/powerpoint/2010/main" val="352134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OP Pro Technical Concepts</a:t>
            </a:r>
            <a:r>
              <a:rPr lang="en-US" dirty="0">
                <a:latin typeface="Arial"/>
                <a:cs typeface="Arial"/>
              </a:rPr>
              <a:t> -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solidFill>
                  <a:schemeClr val="accent1"/>
                </a:solidFill>
                <a:latin typeface="Arial"/>
                <a:cs typeface="Arial"/>
              </a:rPr>
              <a:t> </a:t>
            </a:r>
            <a:r>
              <a:rPr lang="en-GB" dirty="0">
                <a:solidFill>
                  <a:schemeClr val="tx1"/>
                </a:solidFill>
                <a:latin typeface="Arial"/>
                <a:cs typeface="Arial"/>
              </a:rPr>
              <a:t>Which of the following options are new Hexagon technologies:</a:t>
            </a:r>
            <a:endParaRPr lang="en-US" dirty="0">
              <a:solidFill>
                <a:schemeClr val="tx1"/>
              </a:solidFill>
              <a:latin typeface="Arial"/>
              <a:cs typeface="Arial"/>
            </a:endParaRPr>
          </a:p>
          <a:p>
            <a:pPr marL="575945" lvl="1" indent="-342900">
              <a:buAutoNum type="alphaLcPeriod"/>
            </a:pPr>
            <a:r>
              <a:rPr lang="en-GB" dirty="0">
                <a:solidFill>
                  <a:schemeClr val="tx1"/>
                </a:solidFill>
                <a:latin typeface="Arial"/>
                <a:cs typeface="Arial"/>
              </a:rPr>
              <a:t>32 bits displays and Web panels</a:t>
            </a:r>
          </a:p>
          <a:p>
            <a:pPr marL="575945" lvl="1" indent="-342900">
              <a:buAutoNum type="alphaLcPeriod"/>
            </a:pPr>
            <a:r>
              <a:rPr lang="en-GB" dirty="0">
                <a:solidFill>
                  <a:schemeClr val="tx1"/>
                </a:solidFill>
                <a:latin typeface="Arial"/>
                <a:cs typeface="Arial"/>
              </a:rPr>
              <a:t>32 bits displays and ruby panels</a:t>
            </a:r>
          </a:p>
          <a:p>
            <a:pPr marL="575945" lvl="1" indent="-342900">
              <a:buAutoNum type="alphaLcPeriod"/>
            </a:pPr>
            <a:r>
              <a:rPr lang="en-GB" dirty="0">
                <a:solidFill>
                  <a:schemeClr val="tx1"/>
                </a:solidFill>
                <a:latin typeface="Arial"/>
                <a:cs typeface="Arial"/>
              </a:rPr>
              <a:t>64 bits displays and Web panels</a:t>
            </a:r>
          </a:p>
          <a:p>
            <a:pPr marL="575945" lvl="1" indent="-342900">
              <a:buAutoNum type="alphaLcPeriod"/>
            </a:pPr>
            <a:r>
              <a:rPr lang="en-GB" dirty="0">
                <a:solidFill>
                  <a:schemeClr val="tx1"/>
                </a:solidFill>
                <a:latin typeface="Arial"/>
                <a:cs typeface="Arial"/>
              </a:rPr>
              <a:t>64 bits displays and ruby panels</a:t>
            </a:r>
            <a:endParaRPr lang="en-GB" dirty="0">
              <a:solidFill>
                <a:schemeClr val="accent1"/>
              </a:solidFill>
              <a:latin typeface="Arial"/>
              <a:cs typeface="Arial"/>
            </a:endParaRPr>
          </a:p>
          <a:p>
            <a:pPr marL="342900" indent="-342900">
              <a:buFont typeface="+mj-lt"/>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X900 is the new 64 bits display use on OP Pro HP field equipment.</a:t>
            </a:r>
          </a:p>
          <a:p>
            <a:pPr marL="342900" indent="-34290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Web panels only run on X900 displays using OP Pro version 3.x-00x.</a:t>
            </a:r>
          </a:p>
          <a:p>
            <a:pPr marL="342900" indent="-34290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 JAMS, GVOS, </a:t>
            </a:r>
            <a:r>
              <a:rPr lang="en-GB" dirty="0" err="1">
                <a:solidFill>
                  <a:schemeClr val="tx1"/>
                </a:solidFill>
                <a:latin typeface="Arial"/>
                <a:cs typeface="Arial"/>
              </a:rPr>
              <a:t>Mosquitto</a:t>
            </a:r>
            <a:r>
              <a:rPr lang="en-GB" dirty="0">
                <a:solidFill>
                  <a:schemeClr val="tx1"/>
                </a:solidFill>
                <a:latin typeface="Arial"/>
                <a:cs typeface="Arial"/>
              </a:rPr>
              <a:t> and nginx are installed in display when using new 64 bits displays.</a:t>
            </a:r>
          </a:p>
          <a:p>
            <a:pPr marL="342900" indent="-342900">
              <a:buAutoNum type="arabicPeriod"/>
            </a:pPr>
            <a:r>
              <a:rPr lang="en-GB" dirty="0">
                <a:solidFill>
                  <a:schemeClr val="accent1"/>
                </a:solidFill>
                <a:latin typeface="Arial"/>
                <a:cs typeface="Arial"/>
              </a:rPr>
              <a:t>True or False</a:t>
            </a:r>
            <a:r>
              <a:rPr lang="en-GB" dirty="0">
                <a:solidFill>
                  <a:schemeClr val="tx1"/>
                </a:solidFill>
                <a:latin typeface="Arial"/>
                <a:cs typeface="Arial"/>
              </a:rPr>
              <a:t> Web panels connects to </a:t>
            </a:r>
            <a:r>
              <a:rPr lang="en-GB" dirty="0" err="1">
                <a:solidFill>
                  <a:schemeClr val="tx1"/>
                </a:solidFill>
                <a:latin typeface="Arial"/>
                <a:cs typeface="Arial"/>
              </a:rPr>
              <a:t>Websockets</a:t>
            </a:r>
            <a:r>
              <a:rPr lang="en-GB" dirty="0">
                <a:solidFill>
                  <a:schemeClr val="tx1"/>
                </a:solidFill>
                <a:latin typeface="Arial"/>
                <a:cs typeface="Arial"/>
              </a:rPr>
              <a:t> on port 9001.</a:t>
            </a:r>
          </a:p>
        </p:txBody>
      </p:sp>
    </p:spTree>
    <p:extLst>
      <p:ext uri="{BB962C8B-B14F-4D97-AF65-F5344CB8AC3E}">
        <p14:creationId xmlns:p14="http://schemas.microsoft.com/office/powerpoint/2010/main" val="3762379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OP Pro Technical Concepts</a:t>
            </a:r>
            <a:r>
              <a:rPr lang="en-US" dirty="0">
                <a:latin typeface="Arial"/>
                <a:cs typeface="Arial"/>
              </a:rPr>
              <a:t> - Answers to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solidFill>
                  <a:schemeClr val="accent1"/>
                </a:solidFill>
                <a:latin typeface="Arial"/>
                <a:cs typeface="Arial"/>
              </a:rPr>
              <a:t> </a:t>
            </a:r>
            <a:r>
              <a:rPr lang="en-GB" dirty="0">
                <a:solidFill>
                  <a:schemeClr val="tx1"/>
                </a:solidFill>
                <a:latin typeface="Arial"/>
                <a:cs typeface="Arial"/>
              </a:rPr>
              <a:t>Which of the following options are new Hexagon technologies:</a:t>
            </a:r>
            <a:endParaRPr lang="en-US" dirty="0">
              <a:solidFill>
                <a:schemeClr val="tx1"/>
              </a:solidFill>
              <a:latin typeface="Arial"/>
              <a:cs typeface="Arial"/>
            </a:endParaRPr>
          </a:p>
          <a:p>
            <a:pPr marL="575945" lvl="1" indent="-342900">
              <a:buAutoNum type="alphaLcPeriod"/>
            </a:pPr>
            <a:r>
              <a:rPr lang="en-GB" dirty="0">
                <a:solidFill>
                  <a:schemeClr val="tx1"/>
                </a:solidFill>
                <a:latin typeface="Arial"/>
                <a:cs typeface="Arial"/>
              </a:rPr>
              <a:t>32 bits displays and Web panels</a:t>
            </a:r>
          </a:p>
          <a:p>
            <a:pPr marL="575945" lvl="1" indent="-342900">
              <a:buAutoNum type="alphaLcPeriod"/>
            </a:pPr>
            <a:r>
              <a:rPr lang="en-GB" dirty="0">
                <a:solidFill>
                  <a:schemeClr val="tx1"/>
                </a:solidFill>
                <a:latin typeface="Arial"/>
                <a:cs typeface="Arial"/>
              </a:rPr>
              <a:t>32 bits displays and ruby panels</a:t>
            </a:r>
          </a:p>
          <a:p>
            <a:pPr marL="575945" lvl="1" indent="-342900">
              <a:buAutoNum type="alphaLcPeriod"/>
            </a:pPr>
            <a:r>
              <a:rPr lang="en-GB" dirty="0">
                <a:solidFill>
                  <a:schemeClr val="accent5"/>
                </a:solidFill>
                <a:latin typeface="Arial"/>
                <a:cs typeface="Arial"/>
              </a:rPr>
              <a:t>64 bits displays and Web panels</a:t>
            </a:r>
          </a:p>
          <a:p>
            <a:pPr marL="575945" lvl="1" indent="-342900">
              <a:buAutoNum type="alphaLcPeriod"/>
            </a:pPr>
            <a:r>
              <a:rPr lang="en-GB" dirty="0">
                <a:solidFill>
                  <a:schemeClr val="tx1"/>
                </a:solidFill>
                <a:latin typeface="Arial"/>
                <a:cs typeface="Arial"/>
              </a:rPr>
              <a:t>64 bits displays and ruby panels</a:t>
            </a:r>
          </a:p>
          <a:p>
            <a:pPr marL="233045" lvl="1" indent="0">
              <a:buNone/>
            </a:pPr>
            <a:r>
              <a:rPr lang="en-GB" dirty="0">
                <a:solidFill>
                  <a:schemeClr val="accent5"/>
                </a:solidFill>
                <a:latin typeface="Arial"/>
                <a:cs typeface="Arial"/>
              </a:rPr>
              <a:t>Option c is the right answer.</a:t>
            </a:r>
          </a:p>
          <a:p>
            <a:pPr marL="342900" indent="-342900">
              <a:buFont typeface="+mj-lt"/>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X900 is the new 64 bits display use on OP Pro HP field equipment. </a:t>
            </a:r>
            <a:r>
              <a:rPr lang="en-GB" dirty="0">
                <a:solidFill>
                  <a:schemeClr val="accent5"/>
                </a:solidFill>
                <a:latin typeface="Arial"/>
                <a:cs typeface="Arial"/>
              </a:rPr>
              <a:t>False. X900 are used on LP field equipment, MP1225 displays are use on HP field equipment.</a:t>
            </a:r>
          </a:p>
          <a:p>
            <a:pPr marL="342900" indent="-34290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Web panels only run on X900 displays using OP Pro version 3.x-00x. </a:t>
            </a:r>
            <a:r>
              <a:rPr lang="en-GB" dirty="0">
                <a:solidFill>
                  <a:schemeClr val="accent5"/>
                </a:solidFill>
                <a:latin typeface="Arial"/>
                <a:cs typeface="Arial"/>
              </a:rPr>
              <a:t>False. Web panels can run on 32 bits and 64 bits displays using OP Pro version 3.x-00x.</a:t>
            </a:r>
          </a:p>
          <a:p>
            <a:pPr marL="342900" indent="-34290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 JAMS, GVOS, MQTT and NGINX are installed in Core box when using new 64 bits displays. </a:t>
            </a:r>
            <a:r>
              <a:rPr lang="en-GB" dirty="0">
                <a:solidFill>
                  <a:schemeClr val="accent5"/>
                </a:solidFill>
                <a:latin typeface="Arial"/>
                <a:cs typeface="Arial"/>
              </a:rPr>
              <a:t>True</a:t>
            </a:r>
          </a:p>
          <a:p>
            <a:pPr marL="342900" indent="-342900">
              <a:buAutoNum type="arabicPeriod"/>
            </a:pPr>
            <a:r>
              <a:rPr lang="en-GB" dirty="0">
                <a:solidFill>
                  <a:schemeClr val="accent1"/>
                </a:solidFill>
                <a:latin typeface="Arial"/>
                <a:cs typeface="Arial"/>
              </a:rPr>
              <a:t>True or False</a:t>
            </a:r>
            <a:r>
              <a:rPr lang="en-GB" dirty="0">
                <a:solidFill>
                  <a:schemeClr val="tx1"/>
                </a:solidFill>
                <a:latin typeface="Arial"/>
                <a:cs typeface="Arial"/>
              </a:rPr>
              <a:t> Web panels connects to </a:t>
            </a:r>
            <a:r>
              <a:rPr lang="en-GB" dirty="0" err="1">
                <a:solidFill>
                  <a:schemeClr val="tx1"/>
                </a:solidFill>
                <a:latin typeface="Arial"/>
                <a:cs typeface="Arial"/>
              </a:rPr>
              <a:t>Websockets</a:t>
            </a:r>
            <a:r>
              <a:rPr lang="en-GB" dirty="0">
                <a:solidFill>
                  <a:schemeClr val="tx1"/>
                </a:solidFill>
                <a:latin typeface="Arial"/>
                <a:cs typeface="Arial"/>
              </a:rPr>
              <a:t> on port 9001. </a:t>
            </a:r>
            <a:r>
              <a:rPr lang="en-GB" dirty="0">
                <a:solidFill>
                  <a:schemeClr val="accent5"/>
                </a:solidFill>
                <a:latin typeface="Arial"/>
                <a:cs typeface="Arial"/>
              </a:rPr>
              <a:t>True</a:t>
            </a:r>
          </a:p>
        </p:txBody>
      </p:sp>
    </p:spTree>
    <p:extLst>
      <p:ext uri="{BB962C8B-B14F-4D97-AF65-F5344CB8AC3E}">
        <p14:creationId xmlns:p14="http://schemas.microsoft.com/office/powerpoint/2010/main" val="591924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HXGN_MINING_OPERATE_ENGLISH_lowres">
            <a:hlinkClick r:id="" action="ppaction://media"/>
            <a:extLst>
              <a:ext uri="{FF2B5EF4-FFF2-40B4-BE49-F238E27FC236}">
                <a16:creationId xmlns:a16="http://schemas.microsoft.com/office/drawing/2014/main" id="{2FECDB70-2BBE-4A75-A311-AC4369897F4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9878" y="4718"/>
            <a:ext cx="12214578" cy="6870700"/>
          </a:xfrm>
          <a:prstGeom prst="rect">
            <a:avLst/>
          </a:prstGeom>
        </p:spPr>
      </p:pic>
    </p:spTree>
    <p:custDataLst>
      <p:custData r:id="rId1"/>
      <p:custData r:id="rId2"/>
    </p:custDataLst>
    <p:extLst>
      <p:ext uri="{BB962C8B-B14F-4D97-AF65-F5344CB8AC3E}">
        <p14:creationId xmlns:p14="http://schemas.microsoft.com/office/powerpoint/2010/main" val="179748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7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1F2679-9CEB-2849-864E-CF3B454AC3A6}"/>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8DCE5E42-ACC9-8A4E-A004-F6868623C0D8}"/>
              </a:ext>
            </a:extLst>
          </p:cNvPr>
          <p:cNvGrpSpPr/>
          <p:nvPr/>
        </p:nvGrpSpPr>
        <p:grpSpPr>
          <a:xfrm flipH="1">
            <a:off x="3381375" y="0"/>
            <a:ext cx="8810625" cy="6886575"/>
            <a:chOff x="-28575" y="-19050"/>
            <a:chExt cx="8810625" cy="6886575"/>
          </a:xfrm>
        </p:grpSpPr>
        <p:sp>
          <p:nvSpPr>
            <p:cNvPr id="32" name="Freeform 31">
              <a:extLst>
                <a:ext uri="{FF2B5EF4-FFF2-40B4-BE49-F238E27FC236}">
                  <a16:creationId xmlns:a16="http://schemas.microsoft.com/office/drawing/2014/main" id="{F44E7133-E9AC-D74C-89F0-18D866F82E40}"/>
                </a:ext>
              </a:extLst>
            </p:cNvPr>
            <p:cNvSpPr/>
            <p:nvPr/>
          </p:nvSpPr>
          <p:spPr>
            <a:xfrm>
              <a:off x="-28575" y="0"/>
              <a:ext cx="8382000" cy="6867525"/>
            </a:xfrm>
            <a:custGeom>
              <a:avLst/>
              <a:gdLst>
                <a:gd name="connsiteX0" fmla="*/ 8382000 w 8382000"/>
                <a:gd name="connsiteY0" fmla="*/ 819150 h 6867525"/>
                <a:gd name="connsiteX1" fmla="*/ 6457950 w 8382000"/>
                <a:gd name="connsiteY1" fmla="*/ 0 h 6867525"/>
                <a:gd name="connsiteX2" fmla="*/ 1943100 w 8382000"/>
                <a:gd name="connsiteY2" fmla="*/ 0 h 6867525"/>
                <a:gd name="connsiteX3" fmla="*/ 0 w 8382000"/>
                <a:gd name="connsiteY3" fmla="*/ 4695825 h 6867525"/>
                <a:gd name="connsiteX4" fmla="*/ 28575 w 8382000"/>
                <a:gd name="connsiteY4" fmla="*/ 5334000 h 6867525"/>
                <a:gd name="connsiteX5" fmla="*/ 28575 w 8382000"/>
                <a:gd name="connsiteY5" fmla="*/ 6858000 h 6867525"/>
                <a:gd name="connsiteX6" fmla="*/ 504825 w 8382000"/>
                <a:gd name="connsiteY6" fmla="*/ 6867525 h 6867525"/>
                <a:gd name="connsiteX7" fmla="*/ 8382000 w 8382000"/>
                <a:gd name="connsiteY7" fmla="*/ 819150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00" h="6867525">
                  <a:moveTo>
                    <a:pt x="8382000" y="819150"/>
                  </a:moveTo>
                  <a:lnTo>
                    <a:pt x="6457950" y="0"/>
                  </a:lnTo>
                  <a:lnTo>
                    <a:pt x="1943100" y="0"/>
                  </a:lnTo>
                  <a:lnTo>
                    <a:pt x="0" y="4695825"/>
                  </a:lnTo>
                  <a:lnTo>
                    <a:pt x="28575" y="5334000"/>
                  </a:lnTo>
                  <a:lnTo>
                    <a:pt x="28575" y="6858000"/>
                  </a:lnTo>
                  <a:lnTo>
                    <a:pt x="504825" y="6867525"/>
                  </a:lnTo>
                  <a:lnTo>
                    <a:pt x="8382000" y="819150"/>
                  </a:lnTo>
                  <a:close/>
                </a:path>
              </a:pathLst>
            </a:cu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7716C2DE-3AB5-0044-86F3-EE7CB94AE430}"/>
                </a:ext>
              </a:extLst>
            </p:cNvPr>
            <p:cNvSpPr/>
            <p:nvPr/>
          </p:nvSpPr>
          <p:spPr>
            <a:xfrm>
              <a:off x="0" y="3181350"/>
              <a:ext cx="8782050" cy="3676650"/>
            </a:xfrm>
            <a:custGeom>
              <a:avLst/>
              <a:gdLst>
                <a:gd name="connsiteX0" fmla="*/ 0 w 8782050"/>
                <a:gd name="connsiteY0" fmla="*/ 0 h 3676650"/>
                <a:gd name="connsiteX1" fmla="*/ 8782050 w 8782050"/>
                <a:gd name="connsiteY1" fmla="*/ 3676650 h 3676650"/>
                <a:gd name="connsiteX2" fmla="*/ 1209675 w 8782050"/>
                <a:gd name="connsiteY2" fmla="*/ 3667125 h 3676650"/>
                <a:gd name="connsiteX3" fmla="*/ 0 w 8782050"/>
                <a:gd name="connsiteY3" fmla="*/ 2133600 h 3676650"/>
                <a:gd name="connsiteX4" fmla="*/ 0 w 8782050"/>
                <a:gd name="connsiteY4" fmla="*/ 0 h 367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2050" h="3676650">
                  <a:moveTo>
                    <a:pt x="0" y="0"/>
                  </a:moveTo>
                  <a:lnTo>
                    <a:pt x="8782050" y="3676650"/>
                  </a:lnTo>
                  <a:lnTo>
                    <a:pt x="1209675" y="3667125"/>
                  </a:lnTo>
                  <a:lnTo>
                    <a:pt x="0" y="2133600"/>
                  </a:lnTo>
                  <a:lnTo>
                    <a:pt x="0" y="0"/>
                  </a:lnTo>
                  <a:close/>
                </a:path>
              </a:pathLst>
            </a:custGeom>
            <a:solidFill>
              <a:schemeClr val="tx2">
                <a:lumMod val="20000"/>
                <a:lumOff val="80000"/>
                <a:alpha val="2631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E380F270-6EFA-8749-A725-DBB16278DC8D}"/>
                </a:ext>
              </a:extLst>
            </p:cNvPr>
            <p:cNvSpPr/>
            <p:nvPr/>
          </p:nvSpPr>
          <p:spPr>
            <a:xfrm>
              <a:off x="-9525" y="-19050"/>
              <a:ext cx="8372475" cy="1924050"/>
            </a:xfrm>
            <a:custGeom>
              <a:avLst/>
              <a:gdLst>
                <a:gd name="connsiteX0" fmla="*/ 514350 w 8372475"/>
                <a:gd name="connsiteY0" fmla="*/ 0 h 1924050"/>
                <a:gd name="connsiteX1" fmla="*/ 0 w 8372475"/>
                <a:gd name="connsiteY1" fmla="*/ 409575 h 1924050"/>
                <a:gd name="connsiteX2" fmla="*/ 0 w 8372475"/>
                <a:gd name="connsiteY2" fmla="*/ 1924050 h 1924050"/>
                <a:gd name="connsiteX3" fmla="*/ 8372475 w 8372475"/>
                <a:gd name="connsiteY3" fmla="*/ 838200 h 1924050"/>
                <a:gd name="connsiteX4" fmla="*/ 6410325 w 8372475"/>
                <a:gd name="connsiteY4" fmla="*/ 19050 h 1924050"/>
                <a:gd name="connsiteX5" fmla="*/ 514350 w 8372475"/>
                <a:gd name="connsiteY5" fmla="*/ 0 h 19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2475" h="1924050">
                  <a:moveTo>
                    <a:pt x="514350" y="0"/>
                  </a:moveTo>
                  <a:lnTo>
                    <a:pt x="0" y="409575"/>
                  </a:lnTo>
                  <a:lnTo>
                    <a:pt x="0" y="1924050"/>
                  </a:lnTo>
                  <a:lnTo>
                    <a:pt x="8372475" y="838200"/>
                  </a:lnTo>
                  <a:lnTo>
                    <a:pt x="6410325" y="19050"/>
                  </a:lnTo>
                  <a:lnTo>
                    <a:pt x="514350" y="0"/>
                  </a:lnTo>
                  <a:close/>
                </a:path>
              </a:pathLst>
            </a:custGeom>
            <a:solidFill>
              <a:schemeClr val="bg1">
                <a:lumMod val="9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B2D9B81D-74AE-1B41-8481-072B756A1233}"/>
              </a:ext>
            </a:extLst>
          </p:cNvPr>
          <p:cNvSpPr/>
          <p:nvPr/>
        </p:nvSpPr>
        <p:spPr>
          <a:xfrm>
            <a:off x="0" y="0"/>
            <a:ext cx="6096000" cy="6858000"/>
          </a:xfrm>
          <a:prstGeom prst="rect">
            <a:avLst/>
          </a:prstGeom>
          <a:gradFill>
            <a:gsLst>
              <a:gs pos="0">
                <a:srgbClr val="006550"/>
              </a:gs>
              <a:gs pos="99000">
                <a:srgbClr val="4FBFA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BA41C-BBC2-AF45-A434-0E57A40A7399}"/>
              </a:ext>
            </a:extLst>
          </p:cNvPr>
          <p:cNvSpPr>
            <a:spLocks noGrp="1"/>
          </p:cNvSpPr>
          <p:nvPr>
            <p:ph type="title" idx="4294967295"/>
          </p:nvPr>
        </p:nvSpPr>
        <p:spPr>
          <a:xfrm>
            <a:off x="609600" y="609600"/>
            <a:ext cx="4986958" cy="914400"/>
          </a:xfrm>
          <a:prstGeom prst="rect">
            <a:avLst/>
          </a:prstGeom>
        </p:spPr>
        <p:txBody>
          <a:bodyPr/>
          <a:lstStyle/>
          <a:p>
            <a:r>
              <a:rPr lang="en-US" b="1">
                <a:solidFill>
                  <a:schemeClr val="bg1"/>
                </a:solidFill>
                <a:latin typeface="Arial" panose="020B0604020202020204" pitchFamily="34" charset="0"/>
                <a:cs typeface="Arial" panose="020B0604020202020204" pitchFamily="34" charset="0"/>
              </a:rPr>
              <a:t>HxGN </a:t>
            </a:r>
            <a:r>
              <a:rPr lang="en-US" b="1" err="1">
                <a:solidFill>
                  <a:schemeClr val="bg1"/>
                </a:solidFill>
                <a:latin typeface="Arial" panose="020B0604020202020204" pitchFamily="34" charset="0"/>
                <a:cs typeface="Arial" panose="020B0604020202020204" pitchFamily="34" charset="0"/>
              </a:rPr>
              <a:t>MineOperate</a:t>
            </a:r>
            <a:endParaRPr lang="en-US" b="1">
              <a:solidFill>
                <a:schemeClr val="bg1"/>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F68839BA-E1CA-3C40-B2A4-31966717BA4C}"/>
              </a:ext>
            </a:extLst>
          </p:cNvPr>
          <p:cNvSpPr>
            <a:spLocks noGrp="1"/>
          </p:cNvSpPr>
          <p:nvPr>
            <p:ph type="body" sz="quarter" idx="4294967295"/>
          </p:nvPr>
        </p:nvSpPr>
        <p:spPr>
          <a:xfrm>
            <a:off x="609600" y="1991033"/>
            <a:ext cx="4980039" cy="1120877"/>
          </a:xfrm>
          <a:prstGeom prst="rect">
            <a:avLst/>
          </a:prstGeom>
        </p:spPr>
        <p:txBody>
          <a:bodyPr/>
          <a:lstStyle/>
          <a:p>
            <a:pPr marL="0" indent="0">
              <a:buNone/>
            </a:pPr>
            <a:r>
              <a:rPr lang="en-US" sz="2000">
                <a:solidFill>
                  <a:schemeClr val="bg1"/>
                </a:solidFill>
              </a:rPr>
              <a:t>Control the data from your systems, people and processes to maximize your mine’s productivity</a:t>
            </a:r>
          </a:p>
        </p:txBody>
      </p:sp>
      <p:sp>
        <p:nvSpPr>
          <p:cNvPr id="7" name="Rectangle 6">
            <a:extLst>
              <a:ext uri="{FF2B5EF4-FFF2-40B4-BE49-F238E27FC236}">
                <a16:creationId xmlns:a16="http://schemas.microsoft.com/office/drawing/2014/main" id="{37932271-7B2B-DA43-A5A1-D1E256B33FE8}"/>
              </a:ext>
            </a:extLst>
          </p:cNvPr>
          <p:cNvSpPr/>
          <p:nvPr/>
        </p:nvSpPr>
        <p:spPr>
          <a:xfrm>
            <a:off x="6996113" y="1483708"/>
            <a:ext cx="3914774" cy="769441"/>
          </a:xfrm>
          <a:prstGeom prst="rect">
            <a:avLst/>
          </a:prstGeom>
          <a:effectLst/>
        </p:spPr>
        <p:txBody>
          <a:bodyPr wrap="square">
            <a:spAutoFit/>
          </a:bodyPr>
          <a:lstStyle/>
          <a:p>
            <a:r>
              <a:rPr lang="en-US" sz="1600" b="1" dirty="0">
                <a:solidFill>
                  <a:schemeClr val="accent5"/>
                </a:solidFill>
                <a:latin typeface="Arial" panose="020B0604020202020204" pitchFamily="34" charset="0"/>
                <a:ea typeface="Hexagon Akkurat Black" panose="020B0A04020101010102" pitchFamily="34" charset="-126"/>
                <a:cs typeface="Arial" panose="020B0604020202020204" pitchFamily="34" charset="0"/>
              </a:rPr>
              <a:t>Fleet Management</a:t>
            </a:r>
          </a:p>
          <a:p>
            <a:r>
              <a:rPr lang="en-US" sz="1400" dirty="0">
                <a:latin typeface="Arial" panose="020B0604020202020204" pitchFamily="34" charset="0"/>
                <a:ea typeface="Hexagon Akkurat" panose="020B0504020101010102" pitchFamily="34" charset="-126"/>
                <a:cs typeface="Arial" panose="020B0604020202020204" pitchFamily="34" charset="0"/>
              </a:rPr>
              <a:t>An open pit solution that helps managers track all their assets</a:t>
            </a:r>
          </a:p>
        </p:txBody>
      </p:sp>
      <p:sp>
        <p:nvSpPr>
          <p:cNvPr id="10" name="Rectangle 9">
            <a:extLst>
              <a:ext uri="{FF2B5EF4-FFF2-40B4-BE49-F238E27FC236}">
                <a16:creationId xmlns:a16="http://schemas.microsoft.com/office/drawing/2014/main" id="{38D894B7-A078-DD4A-9725-3FBFAF5C5E40}"/>
              </a:ext>
            </a:extLst>
          </p:cNvPr>
          <p:cNvSpPr/>
          <p:nvPr/>
        </p:nvSpPr>
        <p:spPr>
          <a:xfrm>
            <a:off x="6996113" y="2536570"/>
            <a:ext cx="4424218" cy="769441"/>
          </a:xfrm>
          <a:prstGeom prst="rect">
            <a:avLst/>
          </a:prstGeom>
          <a:effectLst/>
        </p:spPr>
        <p:txBody>
          <a:bodyPr wrap="square">
            <a:spAutoFit/>
          </a:bodyPr>
          <a:lstStyle/>
          <a:p>
            <a:pPr>
              <a:spcBef>
                <a:spcPts val="1200"/>
              </a:spcBef>
            </a:pPr>
            <a:r>
              <a:rPr lang="en-US" sz="1600" b="1" dirty="0">
                <a:solidFill>
                  <a:schemeClr val="accent5"/>
                </a:solidFill>
                <a:latin typeface="Arial" panose="020B0604020202020204" pitchFamily="34" charset="0"/>
                <a:ea typeface="Hexagon Akkurat Black" panose="020B0A04020101010102" pitchFamily="34" charset="-126"/>
                <a:cs typeface="Arial" panose="020B0604020202020204" pitchFamily="34" charset="0"/>
              </a:rPr>
              <a:t>Machine Guidance</a:t>
            </a:r>
          </a:p>
          <a:p>
            <a:r>
              <a:rPr lang="en-US" sz="1400" dirty="0">
                <a:latin typeface="Arial" panose="020B0604020202020204" pitchFamily="34" charset="0"/>
                <a:ea typeface="Hexagon Akkurat" panose="020B0504020101010102" pitchFamily="34" charset="-126"/>
                <a:cs typeface="Arial" panose="020B0604020202020204" pitchFamily="34" charset="0"/>
              </a:rPr>
              <a:t>A high-precision guidance solution for dozers, drills and loading equipment</a:t>
            </a:r>
          </a:p>
        </p:txBody>
      </p:sp>
      <p:sp>
        <p:nvSpPr>
          <p:cNvPr id="16" name="Rectangle 15">
            <a:extLst>
              <a:ext uri="{FF2B5EF4-FFF2-40B4-BE49-F238E27FC236}">
                <a16:creationId xmlns:a16="http://schemas.microsoft.com/office/drawing/2014/main" id="{CCEEF4BD-061C-8642-B1D6-B8005F93D547}"/>
              </a:ext>
            </a:extLst>
          </p:cNvPr>
          <p:cNvSpPr/>
          <p:nvPr/>
        </p:nvSpPr>
        <p:spPr>
          <a:xfrm>
            <a:off x="6996113" y="3617006"/>
            <a:ext cx="4257674" cy="984885"/>
          </a:xfrm>
          <a:prstGeom prst="rect">
            <a:avLst/>
          </a:prstGeom>
          <a:effectLst/>
        </p:spPr>
        <p:txBody>
          <a:bodyPr wrap="square">
            <a:spAutoFit/>
          </a:bodyPr>
          <a:lstStyle/>
          <a:p>
            <a:pPr>
              <a:spcBef>
                <a:spcPts val="1200"/>
              </a:spcBef>
            </a:pPr>
            <a:r>
              <a:rPr lang="en-US" sz="1600" b="1" dirty="0">
                <a:solidFill>
                  <a:schemeClr val="accent5"/>
                </a:solidFill>
                <a:latin typeface="Arial" panose="020B0604020202020204" pitchFamily="34" charset="0"/>
                <a:ea typeface="Hexagon Akkurat Black" panose="020B0A04020101010102" pitchFamily="34" charset="-126"/>
                <a:cs typeface="Arial" panose="020B0604020202020204" pitchFamily="34" charset="0"/>
              </a:rPr>
              <a:t>Asset Health</a:t>
            </a:r>
          </a:p>
          <a:p>
            <a:r>
              <a:rPr lang="en-US" sz="1400" dirty="0">
                <a:ea typeface="Hexagon Akkurat" panose="020B0504020101010102" pitchFamily="34" charset="-126"/>
                <a:cs typeface="Arial" panose="020B0604020202020204" pitchFamily="34" charset="0"/>
              </a:rPr>
              <a:t>A solution that enables maintenance and reliability by providing the data to review problems and take actions in real-time</a:t>
            </a:r>
            <a:endParaRPr lang="en-US" sz="1400" dirty="0">
              <a:latin typeface="Arial" panose="020B0604020202020204" pitchFamily="34" charset="0"/>
              <a:ea typeface="Hexagon Akkurat" panose="020B0504020101010102" pitchFamily="34" charset="-126"/>
              <a:cs typeface="Arial" panose="020B0604020202020204" pitchFamily="34" charset="0"/>
            </a:endParaRPr>
          </a:p>
        </p:txBody>
      </p:sp>
      <p:sp>
        <p:nvSpPr>
          <p:cNvPr id="36" name="Dashed Outline">
            <a:extLst>
              <a:ext uri="{FF2B5EF4-FFF2-40B4-BE49-F238E27FC236}">
                <a16:creationId xmlns:a16="http://schemas.microsoft.com/office/drawing/2014/main" id="{D9C6F5F5-8290-ED4E-AE76-FBB10C3F7A75}"/>
              </a:ext>
            </a:extLst>
          </p:cNvPr>
          <p:cNvSpPr>
            <a:spLocks noChangeAspect="1"/>
          </p:cNvSpPr>
          <p:nvPr/>
        </p:nvSpPr>
        <p:spPr>
          <a:xfrm>
            <a:off x="-1721875" y="3271682"/>
            <a:ext cx="4662949" cy="4662949"/>
          </a:xfrm>
          <a:prstGeom prst="ellipse">
            <a:avLst/>
          </a:prstGeom>
          <a:noFill/>
          <a:ln w="2540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olid Outline">
            <a:extLst>
              <a:ext uri="{FF2B5EF4-FFF2-40B4-BE49-F238E27FC236}">
                <a16:creationId xmlns:a16="http://schemas.microsoft.com/office/drawing/2014/main" id="{FE9F6B06-4C5F-B74C-AE50-4A844C4777E9}"/>
              </a:ext>
            </a:extLst>
          </p:cNvPr>
          <p:cNvSpPr>
            <a:spLocks noChangeAspect="1"/>
          </p:cNvSpPr>
          <p:nvPr/>
        </p:nvSpPr>
        <p:spPr>
          <a:xfrm>
            <a:off x="-1584960" y="3429000"/>
            <a:ext cx="4389120" cy="43891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Photo">
            <a:extLst>
              <a:ext uri="{FF2B5EF4-FFF2-40B4-BE49-F238E27FC236}">
                <a16:creationId xmlns:a16="http://schemas.microsoft.com/office/drawing/2014/main" id="{ACD14642-9FD0-6945-B6E0-4C408F215F30}"/>
              </a:ext>
            </a:extLst>
          </p:cNvPr>
          <p:cNvGrpSpPr/>
          <p:nvPr/>
        </p:nvGrpSpPr>
        <p:grpSpPr>
          <a:xfrm>
            <a:off x="-1402080" y="3611880"/>
            <a:ext cx="4023360" cy="4023360"/>
            <a:chOff x="-1402080" y="3611880"/>
            <a:chExt cx="4023360" cy="4023360"/>
          </a:xfrm>
        </p:grpSpPr>
        <p:sp>
          <p:nvSpPr>
            <p:cNvPr id="21" name="Oval 20">
              <a:extLst>
                <a:ext uri="{FF2B5EF4-FFF2-40B4-BE49-F238E27FC236}">
                  <a16:creationId xmlns:a16="http://schemas.microsoft.com/office/drawing/2014/main" id="{3A187E21-9575-0447-8B09-B08E90DAB153}"/>
                </a:ext>
              </a:extLst>
            </p:cNvPr>
            <p:cNvSpPr>
              <a:spLocks noChangeAspect="1"/>
            </p:cNvSpPr>
            <p:nvPr/>
          </p:nvSpPr>
          <p:spPr>
            <a:xfrm>
              <a:off x="-1402080" y="3611880"/>
              <a:ext cx="4023360" cy="4023360"/>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hoto">
              <a:extLst>
                <a:ext uri="{FF2B5EF4-FFF2-40B4-BE49-F238E27FC236}">
                  <a16:creationId xmlns:a16="http://schemas.microsoft.com/office/drawing/2014/main" id="{02319C8F-6680-8B47-8275-98439B8A42D1}"/>
                </a:ext>
              </a:extLst>
            </p:cNvPr>
            <p:cNvSpPr>
              <a:spLocks noChangeAspect="1"/>
            </p:cNvSpPr>
            <p:nvPr/>
          </p:nvSpPr>
          <p:spPr>
            <a:xfrm>
              <a:off x="-1219200" y="3794760"/>
              <a:ext cx="3657600" cy="3657600"/>
            </a:xfrm>
            <a:prstGeom prst="ellipse">
              <a:avLst/>
            </a:prstGeom>
            <a:blipFill>
              <a:blip r:embed="rId5"/>
              <a:stretch>
                <a:fillRect t="-17680" r="-50792" b="-14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4FFADD59-99F9-6946-81B7-5FA193ABF449}"/>
              </a:ext>
            </a:extLst>
          </p:cNvPr>
          <p:cNvSpPr>
            <a:spLocks noChangeAspect="1"/>
          </p:cNvSpPr>
          <p:nvPr/>
        </p:nvSpPr>
        <p:spPr>
          <a:xfrm>
            <a:off x="-1219200" y="3799676"/>
            <a:ext cx="3657600" cy="3657600"/>
          </a:xfrm>
          <a:prstGeom prst="ellipse">
            <a:avLst/>
          </a:prstGeom>
          <a:gradFill flip="none" rotWithShape="1">
            <a:gsLst>
              <a:gs pos="0">
                <a:schemeClr val="bg1">
                  <a:alpha val="0"/>
                </a:schemeClr>
              </a:gs>
              <a:gs pos="99000">
                <a:schemeClr val="bg1">
                  <a:alpha val="55729"/>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40CFA82-351E-DA40-88C7-EEF14B4127E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37" name="Picture 36" descr="Logo&#10;&#10;Description automatically generated">
            <a:extLst>
              <a:ext uri="{FF2B5EF4-FFF2-40B4-BE49-F238E27FC236}">
                <a16:creationId xmlns:a16="http://schemas.microsoft.com/office/drawing/2014/main" id="{E20354D1-74A1-4898-8E67-E90A464ACCDA}"/>
              </a:ext>
            </a:extLst>
          </p:cNvPr>
          <p:cNvPicPr>
            <a:picLocks noChangeAspect="1"/>
          </p:cNvPicPr>
          <p:nvPr/>
        </p:nvPicPr>
        <p:blipFill rotWithShape="1">
          <a:blip r:embed="rId7"/>
          <a:srcRect l="19234" t="13386" r="19610" b="25045"/>
          <a:stretch/>
        </p:blipFill>
        <p:spPr>
          <a:xfrm>
            <a:off x="3067970" y="3950898"/>
            <a:ext cx="1765287" cy="1779342"/>
          </a:xfrm>
          <a:prstGeom prst="rect">
            <a:avLst/>
          </a:prstGeom>
        </p:spPr>
      </p:pic>
      <p:cxnSp>
        <p:nvCxnSpPr>
          <p:cNvPr id="38" name="Straight Connector 37">
            <a:extLst>
              <a:ext uri="{FF2B5EF4-FFF2-40B4-BE49-F238E27FC236}">
                <a16:creationId xmlns:a16="http://schemas.microsoft.com/office/drawing/2014/main" id="{46ADCA7A-2AF4-4466-A60F-F91DC32542BC}"/>
              </a:ext>
            </a:extLst>
          </p:cNvPr>
          <p:cNvCxnSpPr>
            <a:cxnSpLocks/>
          </p:cNvCxnSpPr>
          <p:nvPr/>
        </p:nvCxnSpPr>
        <p:spPr>
          <a:xfrm flipV="1">
            <a:off x="6112767" y="-134321"/>
            <a:ext cx="0" cy="7154553"/>
          </a:xfrm>
          <a:prstGeom prst="line">
            <a:avLst/>
          </a:prstGeom>
          <a:ln w="101600">
            <a:gradFill>
              <a:gsLst>
                <a:gs pos="0">
                  <a:srgbClr val="A5D867"/>
                </a:gs>
                <a:gs pos="100000">
                  <a:srgbClr val="0097BA"/>
                </a:gs>
              </a:gsLst>
              <a:lin ang="5400000" scaled="1"/>
            </a:gradFill>
          </a:ln>
        </p:spPr>
        <p:style>
          <a:lnRef idx="1">
            <a:schemeClr val="accent1"/>
          </a:lnRef>
          <a:fillRef idx="0">
            <a:schemeClr val="accent1"/>
          </a:fillRef>
          <a:effectRef idx="0">
            <a:schemeClr val="accent1"/>
          </a:effectRef>
          <a:fontRef idx="minor">
            <a:schemeClr val="tx1"/>
          </a:fontRef>
        </p:style>
      </p:cxnSp>
    </p:spTree>
    <p:custDataLst>
      <p:custData r:id="rId1"/>
      <p:custData r:id="rId2"/>
    </p:custDataLst>
    <p:extLst>
      <p:ext uri="{BB962C8B-B14F-4D97-AF65-F5344CB8AC3E}">
        <p14:creationId xmlns:p14="http://schemas.microsoft.com/office/powerpoint/2010/main" val="395931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8" presetClass="emph" presetSubtype="0" repeatCount="indefinite" fill="hold" grpId="0" nodeType="afterEffect">
                                  <p:stCondLst>
                                    <p:cond delay="0"/>
                                  </p:stCondLst>
                                  <p:childTnLst>
                                    <p:animRot by="21600000">
                                      <p:cBhvr>
                                        <p:cTn id="18" dur="30000" fill="hold"/>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6" grpId="0"/>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0DDFE853-B5F9-4462-9436-CF8A8E994243}"/>
              </a:ext>
            </a:extLst>
          </p:cNvPr>
          <p:cNvSpPr/>
          <p:nvPr/>
        </p:nvSpPr>
        <p:spPr>
          <a:xfrm>
            <a:off x="1556346" y="2453667"/>
            <a:ext cx="1993106" cy="797242"/>
          </a:xfrm>
          <a:custGeom>
            <a:avLst/>
            <a:gdLst>
              <a:gd name="connsiteX0" fmla="*/ 0 w 1993106"/>
              <a:gd name="connsiteY0" fmla="*/ 0 h 797242"/>
              <a:gd name="connsiteX1" fmla="*/ 1594485 w 1993106"/>
              <a:gd name="connsiteY1" fmla="*/ 0 h 797242"/>
              <a:gd name="connsiteX2" fmla="*/ 1993106 w 1993106"/>
              <a:gd name="connsiteY2" fmla="*/ 398621 h 797242"/>
              <a:gd name="connsiteX3" fmla="*/ 1594485 w 1993106"/>
              <a:gd name="connsiteY3" fmla="*/ 797242 h 797242"/>
              <a:gd name="connsiteX4" fmla="*/ 0 w 1993106"/>
              <a:gd name="connsiteY4" fmla="*/ 797242 h 797242"/>
              <a:gd name="connsiteX5" fmla="*/ 398621 w 1993106"/>
              <a:gd name="connsiteY5" fmla="*/ 398621 h 797242"/>
              <a:gd name="connsiteX6" fmla="*/ 0 w 1993106"/>
              <a:gd name="connsiteY6"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106" h="797242">
                <a:moveTo>
                  <a:pt x="0" y="0"/>
                </a:moveTo>
                <a:lnTo>
                  <a:pt x="1594485" y="0"/>
                </a:lnTo>
                <a:lnTo>
                  <a:pt x="1993106" y="398621"/>
                </a:lnTo>
                <a:lnTo>
                  <a:pt x="1594485" y="797242"/>
                </a:lnTo>
                <a:lnTo>
                  <a:pt x="0" y="797242"/>
                </a:lnTo>
                <a:lnTo>
                  <a:pt x="398621" y="39862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62629" tIns="21336" rIns="419957" bIns="21336" numCol="1" spcCol="1270" anchor="ctr" anchorCtr="0">
            <a:noAutofit/>
          </a:bodyPr>
          <a:lstStyle/>
          <a:p>
            <a:pPr marL="0" lvl="0" indent="0" algn="ctr" defTabSz="711200">
              <a:lnSpc>
                <a:spcPct val="90000"/>
              </a:lnSpc>
              <a:spcBef>
                <a:spcPct val="0"/>
              </a:spcBef>
              <a:spcAft>
                <a:spcPct val="35000"/>
              </a:spcAft>
              <a:buNone/>
            </a:pPr>
            <a:r>
              <a:rPr lang="en-US" sz="1600" dirty="0"/>
              <a:t>Drill</a:t>
            </a:r>
            <a:endParaRPr lang="en-US" sz="1600" kern="1200" dirty="0"/>
          </a:p>
        </p:txBody>
      </p:sp>
      <p:sp>
        <p:nvSpPr>
          <p:cNvPr id="24" name="Freeform: Shape 23">
            <a:extLst>
              <a:ext uri="{FF2B5EF4-FFF2-40B4-BE49-F238E27FC236}">
                <a16:creationId xmlns:a16="http://schemas.microsoft.com/office/drawing/2014/main" id="{0F0B734F-4AAD-435C-81E3-A19970F9885D}"/>
              </a:ext>
            </a:extLst>
          </p:cNvPr>
          <p:cNvSpPr/>
          <p:nvPr/>
        </p:nvSpPr>
        <p:spPr>
          <a:xfrm>
            <a:off x="3350142" y="2453667"/>
            <a:ext cx="1993106" cy="797242"/>
          </a:xfrm>
          <a:custGeom>
            <a:avLst/>
            <a:gdLst>
              <a:gd name="connsiteX0" fmla="*/ 0 w 1993106"/>
              <a:gd name="connsiteY0" fmla="*/ 0 h 797242"/>
              <a:gd name="connsiteX1" fmla="*/ 1594485 w 1993106"/>
              <a:gd name="connsiteY1" fmla="*/ 0 h 797242"/>
              <a:gd name="connsiteX2" fmla="*/ 1993106 w 1993106"/>
              <a:gd name="connsiteY2" fmla="*/ 398621 h 797242"/>
              <a:gd name="connsiteX3" fmla="*/ 1594485 w 1993106"/>
              <a:gd name="connsiteY3" fmla="*/ 797242 h 797242"/>
              <a:gd name="connsiteX4" fmla="*/ 0 w 1993106"/>
              <a:gd name="connsiteY4" fmla="*/ 797242 h 797242"/>
              <a:gd name="connsiteX5" fmla="*/ 398621 w 1993106"/>
              <a:gd name="connsiteY5" fmla="*/ 398621 h 797242"/>
              <a:gd name="connsiteX6" fmla="*/ 0 w 1993106"/>
              <a:gd name="connsiteY6"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106" h="797242">
                <a:moveTo>
                  <a:pt x="0" y="0"/>
                </a:moveTo>
                <a:lnTo>
                  <a:pt x="1594485" y="0"/>
                </a:lnTo>
                <a:lnTo>
                  <a:pt x="1993106" y="398621"/>
                </a:lnTo>
                <a:lnTo>
                  <a:pt x="1594485" y="797242"/>
                </a:lnTo>
                <a:lnTo>
                  <a:pt x="0" y="797242"/>
                </a:lnTo>
                <a:lnTo>
                  <a:pt x="398621" y="39862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62629" tIns="21336" rIns="419957" bIns="21336" numCol="1" spcCol="1270" anchor="ctr" anchorCtr="0">
            <a:noAutofit/>
          </a:bodyPr>
          <a:lstStyle/>
          <a:p>
            <a:pPr marL="0" lvl="0" indent="0" algn="ctr" defTabSz="711200">
              <a:lnSpc>
                <a:spcPct val="90000"/>
              </a:lnSpc>
              <a:spcBef>
                <a:spcPct val="0"/>
              </a:spcBef>
              <a:spcAft>
                <a:spcPct val="35000"/>
              </a:spcAft>
              <a:buNone/>
            </a:pPr>
            <a:r>
              <a:rPr lang="en-US" sz="1600" dirty="0"/>
              <a:t>Blast</a:t>
            </a:r>
            <a:endParaRPr lang="en-US" sz="1600" kern="1200" dirty="0"/>
          </a:p>
        </p:txBody>
      </p:sp>
      <p:sp>
        <p:nvSpPr>
          <p:cNvPr id="25" name="Freeform: Shape 24">
            <a:extLst>
              <a:ext uri="{FF2B5EF4-FFF2-40B4-BE49-F238E27FC236}">
                <a16:creationId xmlns:a16="http://schemas.microsoft.com/office/drawing/2014/main" id="{DE883727-7D94-4F7D-9E4A-2BF8E505B224}"/>
              </a:ext>
            </a:extLst>
          </p:cNvPr>
          <p:cNvSpPr/>
          <p:nvPr/>
        </p:nvSpPr>
        <p:spPr>
          <a:xfrm>
            <a:off x="5143938" y="2453667"/>
            <a:ext cx="1993106" cy="797242"/>
          </a:xfrm>
          <a:custGeom>
            <a:avLst/>
            <a:gdLst>
              <a:gd name="connsiteX0" fmla="*/ 0 w 1993106"/>
              <a:gd name="connsiteY0" fmla="*/ 0 h 797242"/>
              <a:gd name="connsiteX1" fmla="*/ 1594485 w 1993106"/>
              <a:gd name="connsiteY1" fmla="*/ 0 h 797242"/>
              <a:gd name="connsiteX2" fmla="*/ 1993106 w 1993106"/>
              <a:gd name="connsiteY2" fmla="*/ 398621 h 797242"/>
              <a:gd name="connsiteX3" fmla="*/ 1594485 w 1993106"/>
              <a:gd name="connsiteY3" fmla="*/ 797242 h 797242"/>
              <a:gd name="connsiteX4" fmla="*/ 0 w 1993106"/>
              <a:gd name="connsiteY4" fmla="*/ 797242 h 797242"/>
              <a:gd name="connsiteX5" fmla="*/ 398621 w 1993106"/>
              <a:gd name="connsiteY5" fmla="*/ 398621 h 797242"/>
              <a:gd name="connsiteX6" fmla="*/ 0 w 1993106"/>
              <a:gd name="connsiteY6"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106" h="797242">
                <a:moveTo>
                  <a:pt x="0" y="0"/>
                </a:moveTo>
                <a:lnTo>
                  <a:pt x="1594485" y="0"/>
                </a:lnTo>
                <a:lnTo>
                  <a:pt x="1993106" y="398621"/>
                </a:lnTo>
                <a:lnTo>
                  <a:pt x="1594485" y="797242"/>
                </a:lnTo>
                <a:lnTo>
                  <a:pt x="0" y="797242"/>
                </a:lnTo>
                <a:lnTo>
                  <a:pt x="398621" y="39862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62629" tIns="21336" rIns="419957" bIns="21336" numCol="1" spcCol="1270" anchor="ctr" anchorCtr="0">
            <a:noAutofit/>
          </a:bodyPr>
          <a:lstStyle/>
          <a:p>
            <a:pPr marL="0" lvl="0" indent="0" algn="ctr" defTabSz="711200">
              <a:lnSpc>
                <a:spcPct val="90000"/>
              </a:lnSpc>
              <a:spcBef>
                <a:spcPct val="0"/>
              </a:spcBef>
              <a:spcAft>
                <a:spcPct val="35000"/>
              </a:spcAft>
              <a:buNone/>
            </a:pPr>
            <a:r>
              <a:rPr lang="en-US" sz="1600" kern="1200" dirty="0"/>
              <a:t>Load</a:t>
            </a:r>
          </a:p>
        </p:txBody>
      </p:sp>
      <p:sp>
        <p:nvSpPr>
          <p:cNvPr id="26" name="Freeform: Shape 25">
            <a:extLst>
              <a:ext uri="{FF2B5EF4-FFF2-40B4-BE49-F238E27FC236}">
                <a16:creationId xmlns:a16="http://schemas.microsoft.com/office/drawing/2014/main" id="{ACC84DCD-D939-4B90-BE77-2205A9C99593}"/>
              </a:ext>
            </a:extLst>
          </p:cNvPr>
          <p:cNvSpPr/>
          <p:nvPr/>
        </p:nvSpPr>
        <p:spPr>
          <a:xfrm>
            <a:off x="6937733" y="2453667"/>
            <a:ext cx="1993106" cy="797242"/>
          </a:xfrm>
          <a:custGeom>
            <a:avLst/>
            <a:gdLst>
              <a:gd name="connsiteX0" fmla="*/ 0 w 1993106"/>
              <a:gd name="connsiteY0" fmla="*/ 0 h 797242"/>
              <a:gd name="connsiteX1" fmla="*/ 1594485 w 1993106"/>
              <a:gd name="connsiteY1" fmla="*/ 0 h 797242"/>
              <a:gd name="connsiteX2" fmla="*/ 1993106 w 1993106"/>
              <a:gd name="connsiteY2" fmla="*/ 398621 h 797242"/>
              <a:gd name="connsiteX3" fmla="*/ 1594485 w 1993106"/>
              <a:gd name="connsiteY3" fmla="*/ 797242 h 797242"/>
              <a:gd name="connsiteX4" fmla="*/ 0 w 1993106"/>
              <a:gd name="connsiteY4" fmla="*/ 797242 h 797242"/>
              <a:gd name="connsiteX5" fmla="*/ 398621 w 1993106"/>
              <a:gd name="connsiteY5" fmla="*/ 398621 h 797242"/>
              <a:gd name="connsiteX6" fmla="*/ 0 w 1993106"/>
              <a:gd name="connsiteY6"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106" h="797242">
                <a:moveTo>
                  <a:pt x="0" y="0"/>
                </a:moveTo>
                <a:lnTo>
                  <a:pt x="1594485" y="0"/>
                </a:lnTo>
                <a:lnTo>
                  <a:pt x="1993106" y="398621"/>
                </a:lnTo>
                <a:lnTo>
                  <a:pt x="1594485" y="797242"/>
                </a:lnTo>
                <a:lnTo>
                  <a:pt x="0" y="797242"/>
                </a:lnTo>
                <a:lnTo>
                  <a:pt x="398621" y="39862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62629" tIns="21336" rIns="419957" bIns="21336" numCol="1" spcCol="1270" anchor="ctr" anchorCtr="0">
            <a:noAutofit/>
          </a:bodyPr>
          <a:lstStyle/>
          <a:p>
            <a:pPr marL="0" lvl="0" indent="0" algn="ctr" defTabSz="711200">
              <a:lnSpc>
                <a:spcPct val="90000"/>
              </a:lnSpc>
              <a:spcBef>
                <a:spcPct val="0"/>
              </a:spcBef>
              <a:spcAft>
                <a:spcPct val="35000"/>
              </a:spcAft>
              <a:buNone/>
            </a:pPr>
            <a:r>
              <a:rPr lang="en-US" sz="1600" kern="1200" dirty="0"/>
              <a:t>Haul</a:t>
            </a:r>
          </a:p>
        </p:txBody>
      </p:sp>
      <p:sp>
        <p:nvSpPr>
          <p:cNvPr id="27" name="Freeform: Shape 26">
            <a:extLst>
              <a:ext uri="{FF2B5EF4-FFF2-40B4-BE49-F238E27FC236}">
                <a16:creationId xmlns:a16="http://schemas.microsoft.com/office/drawing/2014/main" id="{100EB0E8-8C92-4074-8272-B5BFFCAB7571}"/>
              </a:ext>
            </a:extLst>
          </p:cNvPr>
          <p:cNvSpPr/>
          <p:nvPr/>
        </p:nvSpPr>
        <p:spPr>
          <a:xfrm>
            <a:off x="8731529" y="2453667"/>
            <a:ext cx="1993106" cy="797242"/>
          </a:xfrm>
          <a:custGeom>
            <a:avLst/>
            <a:gdLst>
              <a:gd name="connsiteX0" fmla="*/ 0 w 1993106"/>
              <a:gd name="connsiteY0" fmla="*/ 0 h 797242"/>
              <a:gd name="connsiteX1" fmla="*/ 1594485 w 1993106"/>
              <a:gd name="connsiteY1" fmla="*/ 0 h 797242"/>
              <a:gd name="connsiteX2" fmla="*/ 1993106 w 1993106"/>
              <a:gd name="connsiteY2" fmla="*/ 398621 h 797242"/>
              <a:gd name="connsiteX3" fmla="*/ 1594485 w 1993106"/>
              <a:gd name="connsiteY3" fmla="*/ 797242 h 797242"/>
              <a:gd name="connsiteX4" fmla="*/ 0 w 1993106"/>
              <a:gd name="connsiteY4" fmla="*/ 797242 h 797242"/>
              <a:gd name="connsiteX5" fmla="*/ 398621 w 1993106"/>
              <a:gd name="connsiteY5" fmla="*/ 398621 h 797242"/>
              <a:gd name="connsiteX6" fmla="*/ 0 w 1993106"/>
              <a:gd name="connsiteY6"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3106" h="797242">
                <a:moveTo>
                  <a:pt x="0" y="0"/>
                </a:moveTo>
                <a:lnTo>
                  <a:pt x="1594485" y="0"/>
                </a:lnTo>
                <a:lnTo>
                  <a:pt x="1993106" y="398621"/>
                </a:lnTo>
                <a:lnTo>
                  <a:pt x="1594485" y="797242"/>
                </a:lnTo>
                <a:lnTo>
                  <a:pt x="0" y="797242"/>
                </a:lnTo>
                <a:lnTo>
                  <a:pt x="398621" y="398621"/>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62629" tIns="21336" rIns="419957" bIns="21336" numCol="1" spcCol="1270" anchor="ctr" anchorCtr="0">
            <a:noAutofit/>
          </a:bodyPr>
          <a:lstStyle/>
          <a:p>
            <a:pPr marL="0" lvl="0" indent="0" algn="ctr" defTabSz="711200">
              <a:lnSpc>
                <a:spcPct val="90000"/>
              </a:lnSpc>
              <a:spcBef>
                <a:spcPct val="0"/>
              </a:spcBef>
              <a:spcAft>
                <a:spcPct val="35000"/>
              </a:spcAft>
              <a:buNone/>
            </a:pPr>
            <a:r>
              <a:rPr lang="en-US" sz="1600" kern="1200" dirty="0"/>
              <a:t>Dump</a:t>
            </a:r>
          </a:p>
        </p:txBody>
      </p:sp>
      <p:pic>
        <p:nvPicPr>
          <p:cNvPr id="49155" name="Picture 49154">
            <a:extLst>
              <a:ext uri="{FF2B5EF4-FFF2-40B4-BE49-F238E27FC236}">
                <a16:creationId xmlns:a16="http://schemas.microsoft.com/office/drawing/2014/main" id="{93DAD0C8-13A3-4F92-9924-484B774D43D0}"/>
              </a:ext>
            </a:extLst>
          </p:cNvPr>
          <p:cNvPicPr>
            <a:picLocks noChangeAspect="1"/>
          </p:cNvPicPr>
          <p:nvPr/>
        </p:nvPicPr>
        <p:blipFill>
          <a:blip r:embed="rId2"/>
          <a:stretch>
            <a:fillRect/>
          </a:stretch>
        </p:blipFill>
        <p:spPr>
          <a:xfrm>
            <a:off x="9328263" y="1713103"/>
            <a:ext cx="714475" cy="409632"/>
          </a:xfrm>
          <a:prstGeom prst="rect">
            <a:avLst/>
          </a:prstGeom>
        </p:spPr>
      </p:pic>
      <p:pic>
        <p:nvPicPr>
          <p:cNvPr id="49161" name="Picture 49160">
            <a:extLst>
              <a:ext uri="{FF2B5EF4-FFF2-40B4-BE49-F238E27FC236}">
                <a16:creationId xmlns:a16="http://schemas.microsoft.com/office/drawing/2014/main" id="{537AC915-5C0C-4211-A690-C012931AF4AE}"/>
              </a:ext>
            </a:extLst>
          </p:cNvPr>
          <p:cNvPicPr>
            <a:picLocks noChangeAspect="1"/>
          </p:cNvPicPr>
          <p:nvPr/>
        </p:nvPicPr>
        <p:blipFill>
          <a:blip r:embed="rId3"/>
          <a:stretch>
            <a:fillRect/>
          </a:stretch>
        </p:blipFill>
        <p:spPr>
          <a:xfrm>
            <a:off x="7156285" y="1667371"/>
            <a:ext cx="619211" cy="457264"/>
          </a:xfrm>
          <a:prstGeom prst="rect">
            <a:avLst/>
          </a:prstGeom>
        </p:spPr>
      </p:pic>
      <p:pic>
        <p:nvPicPr>
          <p:cNvPr id="49163" name="Picture 49162">
            <a:extLst>
              <a:ext uri="{FF2B5EF4-FFF2-40B4-BE49-F238E27FC236}">
                <a16:creationId xmlns:a16="http://schemas.microsoft.com/office/drawing/2014/main" id="{28C0B3C4-B90B-4C26-B0A3-12D8ACC888AB}"/>
              </a:ext>
            </a:extLst>
          </p:cNvPr>
          <p:cNvPicPr>
            <a:picLocks noChangeAspect="1"/>
          </p:cNvPicPr>
          <p:nvPr/>
        </p:nvPicPr>
        <p:blipFill>
          <a:blip r:embed="rId4"/>
          <a:stretch>
            <a:fillRect/>
          </a:stretch>
        </p:blipFill>
        <p:spPr>
          <a:xfrm>
            <a:off x="7963114" y="1703576"/>
            <a:ext cx="647790" cy="428685"/>
          </a:xfrm>
          <a:prstGeom prst="rect">
            <a:avLst/>
          </a:prstGeom>
        </p:spPr>
      </p:pic>
      <p:pic>
        <p:nvPicPr>
          <p:cNvPr id="49165" name="Picture 49164">
            <a:extLst>
              <a:ext uri="{FF2B5EF4-FFF2-40B4-BE49-F238E27FC236}">
                <a16:creationId xmlns:a16="http://schemas.microsoft.com/office/drawing/2014/main" id="{D0470023-5ED1-41F1-94E5-9364C4E3F5E1}"/>
              </a:ext>
            </a:extLst>
          </p:cNvPr>
          <p:cNvPicPr>
            <a:picLocks noChangeAspect="1"/>
          </p:cNvPicPr>
          <p:nvPr/>
        </p:nvPicPr>
        <p:blipFill>
          <a:blip r:embed="rId5"/>
          <a:stretch>
            <a:fillRect/>
          </a:stretch>
        </p:blipFill>
        <p:spPr>
          <a:xfrm>
            <a:off x="2233767" y="3517290"/>
            <a:ext cx="638264" cy="638264"/>
          </a:xfrm>
          <a:prstGeom prst="rect">
            <a:avLst/>
          </a:prstGeom>
        </p:spPr>
      </p:pic>
      <p:pic>
        <p:nvPicPr>
          <p:cNvPr id="6" name="Picture 5">
            <a:extLst>
              <a:ext uri="{FF2B5EF4-FFF2-40B4-BE49-F238E27FC236}">
                <a16:creationId xmlns:a16="http://schemas.microsoft.com/office/drawing/2014/main" id="{10C283E7-556B-43D0-8288-762D3C025197}"/>
              </a:ext>
            </a:extLst>
          </p:cNvPr>
          <p:cNvPicPr>
            <a:picLocks noChangeAspect="1"/>
          </p:cNvPicPr>
          <p:nvPr/>
        </p:nvPicPr>
        <p:blipFill>
          <a:blip r:embed="rId6"/>
          <a:stretch>
            <a:fillRect/>
          </a:stretch>
        </p:blipFill>
        <p:spPr>
          <a:xfrm>
            <a:off x="5678044" y="3583974"/>
            <a:ext cx="781159" cy="571580"/>
          </a:xfrm>
          <a:prstGeom prst="rect">
            <a:avLst/>
          </a:prstGeom>
        </p:spPr>
      </p:pic>
      <p:pic>
        <p:nvPicPr>
          <p:cNvPr id="9" name="Picture 8">
            <a:extLst>
              <a:ext uri="{FF2B5EF4-FFF2-40B4-BE49-F238E27FC236}">
                <a16:creationId xmlns:a16="http://schemas.microsoft.com/office/drawing/2014/main" id="{E0C7BC18-B353-4A22-81E7-EF8BE2E5DD21}"/>
              </a:ext>
            </a:extLst>
          </p:cNvPr>
          <p:cNvPicPr>
            <a:picLocks noChangeAspect="1"/>
          </p:cNvPicPr>
          <p:nvPr/>
        </p:nvPicPr>
        <p:blipFill>
          <a:blip r:embed="rId7"/>
          <a:stretch>
            <a:fillRect/>
          </a:stretch>
        </p:blipFill>
        <p:spPr>
          <a:xfrm>
            <a:off x="5678044" y="4495307"/>
            <a:ext cx="781159" cy="571580"/>
          </a:xfrm>
          <a:prstGeom prst="rect">
            <a:avLst/>
          </a:prstGeom>
        </p:spPr>
      </p:pic>
      <p:pic>
        <p:nvPicPr>
          <p:cNvPr id="11" name="Picture 10">
            <a:extLst>
              <a:ext uri="{FF2B5EF4-FFF2-40B4-BE49-F238E27FC236}">
                <a16:creationId xmlns:a16="http://schemas.microsoft.com/office/drawing/2014/main" id="{BEB5B5DC-EE0C-4AF5-B9CF-80A3CF04649A}"/>
              </a:ext>
            </a:extLst>
          </p:cNvPr>
          <p:cNvPicPr>
            <a:picLocks noChangeAspect="1"/>
          </p:cNvPicPr>
          <p:nvPr/>
        </p:nvPicPr>
        <p:blipFill>
          <a:blip r:embed="rId8"/>
          <a:stretch>
            <a:fillRect/>
          </a:stretch>
        </p:blipFill>
        <p:spPr>
          <a:xfrm>
            <a:off x="7552656" y="3496430"/>
            <a:ext cx="781159" cy="714475"/>
          </a:xfrm>
          <a:prstGeom prst="rect">
            <a:avLst/>
          </a:prstGeom>
        </p:spPr>
      </p:pic>
      <p:pic>
        <p:nvPicPr>
          <p:cNvPr id="13" name="Picture 12">
            <a:extLst>
              <a:ext uri="{FF2B5EF4-FFF2-40B4-BE49-F238E27FC236}">
                <a16:creationId xmlns:a16="http://schemas.microsoft.com/office/drawing/2014/main" id="{126A70B7-1AFA-41BC-AD84-CBC16E7E89B1}"/>
              </a:ext>
            </a:extLst>
          </p:cNvPr>
          <p:cNvPicPr>
            <a:picLocks noChangeAspect="1"/>
          </p:cNvPicPr>
          <p:nvPr/>
        </p:nvPicPr>
        <p:blipFill>
          <a:blip r:embed="rId9"/>
          <a:stretch>
            <a:fillRect/>
          </a:stretch>
        </p:blipFill>
        <p:spPr>
          <a:xfrm>
            <a:off x="9294922" y="3435078"/>
            <a:ext cx="781159" cy="781159"/>
          </a:xfrm>
          <a:prstGeom prst="rect">
            <a:avLst/>
          </a:prstGeom>
        </p:spPr>
      </p:pic>
      <p:pic>
        <p:nvPicPr>
          <p:cNvPr id="21" name="Picture 20">
            <a:extLst>
              <a:ext uri="{FF2B5EF4-FFF2-40B4-BE49-F238E27FC236}">
                <a16:creationId xmlns:a16="http://schemas.microsoft.com/office/drawing/2014/main" id="{199F23C5-2A4C-4124-8DBA-A7E57FD30B44}"/>
              </a:ext>
            </a:extLst>
          </p:cNvPr>
          <p:cNvPicPr>
            <a:picLocks noChangeAspect="1"/>
          </p:cNvPicPr>
          <p:nvPr/>
        </p:nvPicPr>
        <p:blipFill>
          <a:blip r:embed="rId10"/>
          <a:stretch>
            <a:fillRect/>
          </a:stretch>
        </p:blipFill>
        <p:spPr>
          <a:xfrm>
            <a:off x="3740435" y="1503524"/>
            <a:ext cx="857370" cy="619211"/>
          </a:xfrm>
          <a:prstGeom prst="rect">
            <a:avLst/>
          </a:prstGeom>
        </p:spPr>
      </p:pic>
      <p:sp>
        <p:nvSpPr>
          <p:cNvPr id="20" name="Title 2">
            <a:extLst>
              <a:ext uri="{FF2B5EF4-FFF2-40B4-BE49-F238E27FC236}">
                <a16:creationId xmlns:a16="http://schemas.microsoft.com/office/drawing/2014/main" id="{9F300BB1-BE9E-4463-A444-47EFA8C6E368}"/>
              </a:ext>
            </a:extLst>
          </p:cNvPr>
          <p:cNvSpPr>
            <a:spLocks noGrp="1" noChangeArrowheads="1"/>
          </p:cNvSpPr>
          <p:nvPr>
            <p:ph type="title"/>
          </p:nvPr>
        </p:nvSpPr>
        <p:spPr bwMode="auto">
          <a:xfrm>
            <a:off x="609600" y="572656"/>
            <a:ext cx="10972800" cy="4102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r>
              <a:rPr lang="en-US" altLang="en-US" dirty="0"/>
              <a:t>MineOperate Applications</a:t>
            </a:r>
          </a:p>
        </p:txBody>
      </p:sp>
    </p:spTree>
    <p:extLst>
      <p:ext uri="{BB962C8B-B14F-4D97-AF65-F5344CB8AC3E}">
        <p14:creationId xmlns:p14="http://schemas.microsoft.com/office/powerpoint/2010/main" val="373026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9165"/>
                                        </p:tgtEl>
                                        <p:attrNameLst>
                                          <p:attrName>style.visibility</p:attrName>
                                        </p:attrNameLst>
                                      </p:cBhvr>
                                      <p:to>
                                        <p:strVal val="visible"/>
                                      </p:to>
                                    </p:set>
                                    <p:anim calcmode="lin" valueType="num">
                                      <p:cBhvr additive="base">
                                        <p:cTn id="32" dur="500" fill="hold"/>
                                        <p:tgtEl>
                                          <p:spTgt spid="49165"/>
                                        </p:tgtEl>
                                        <p:attrNameLst>
                                          <p:attrName>ppt_x</p:attrName>
                                        </p:attrNameLst>
                                      </p:cBhvr>
                                      <p:tavLst>
                                        <p:tav tm="0">
                                          <p:val>
                                            <p:strVal val="#ppt_x"/>
                                          </p:val>
                                        </p:tav>
                                        <p:tav tm="100000">
                                          <p:val>
                                            <p:strVal val="#ppt_x"/>
                                          </p:val>
                                        </p:tav>
                                      </p:tavLst>
                                    </p:anim>
                                    <p:anim calcmode="lin" valueType="num">
                                      <p:cBhvr additive="base">
                                        <p:cTn id="33" dur="500" fill="hold"/>
                                        <p:tgtEl>
                                          <p:spTgt spid="4916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ppt_x"/>
                                          </p:val>
                                        </p:tav>
                                        <p:tav tm="100000">
                                          <p:val>
                                            <p:strVal val="#ppt_x"/>
                                          </p:val>
                                        </p:tav>
                                      </p:tavLst>
                                    </p:anim>
                                    <p:anim calcmode="lin" valueType="num">
                                      <p:cBhvr additive="base">
                                        <p:cTn id="5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49163"/>
                                        </p:tgtEl>
                                        <p:attrNameLst>
                                          <p:attrName>style.visibility</p:attrName>
                                        </p:attrNameLst>
                                      </p:cBhvr>
                                      <p:to>
                                        <p:strVal val="visible"/>
                                      </p:to>
                                    </p:set>
                                    <p:anim calcmode="lin" valueType="num">
                                      <p:cBhvr additive="base">
                                        <p:cTn id="62" dur="500" fill="hold"/>
                                        <p:tgtEl>
                                          <p:spTgt spid="49163"/>
                                        </p:tgtEl>
                                        <p:attrNameLst>
                                          <p:attrName>ppt_x</p:attrName>
                                        </p:attrNameLst>
                                      </p:cBhvr>
                                      <p:tavLst>
                                        <p:tav tm="0">
                                          <p:val>
                                            <p:strVal val="#ppt_x"/>
                                          </p:val>
                                        </p:tav>
                                        <p:tav tm="100000">
                                          <p:val>
                                            <p:strVal val="#ppt_x"/>
                                          </p:val>
                                        </p:tav>
                                      </p:tavLst>
                                    </p:anim>
                                    <p:anim calcmode="lin" valueType="num">
                                      <p:cBhvr additive="base">
                                        <p:cTn id="63" dur="500" fill="hold"/>
                                        <p:tgtEl>
                                          <p:spTgt spid="4916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49161"/>
                                        </p:tgtEl>
                                        <p:attrNameLst>
                                          <p:attrName>style.visibility</p:attrName>
                                        </p:attrNameLst>
                                      </p:cBhvr>
                                      <p:to>
                                        <p:strVal val="visible"/>
                                      </p:to>
                                    </p:set>
                                    <p:anim calcmode="lin" valueType="num">
                                      <p:cBhvr additive="base">
                                        <p:cTn id="68" dur="500" fill="hold"/>
                                        <p:tgtEl>
                                          <p:spTgt spid="49161"/>
                                        </p:tgtEl>
                                        <p:attrNameLst>
                                          <p:attrName>ppt_x</p:attrName>
                                        </p:attrNameLst>
                                      </p:cBhvr>
                                      <p:tavLst>
                                        <p:tav tm="0">
                                          <p:val>
                                            <p:strVal val="#ppt_x"/>
                                          </p:val>
                                        </p:tav>
                                        <p:tav tm="100000">
                                          <p:val>
                                            <p:strVal val="#ppt_x"/>
                                          </p:val>
                                        </p:tav>
                                      </p:tavLst>
                                    </p:anim>
                                    <p:anim calcmode="lin" valueType="num">
                                      <p:cBhvr additive="base">
                                        <p:cTn id="69" dur="500" fill="hold"/>
                                        <p:tgtEl>
                                          <p:spTgt spid="49161"/>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49155"/>
                                        </p:tgtEl>
                                        <p:attrNameLst>
                                          <p:attrName>style.visibility</p:attrName>
                                        </p:attrNameLst>
                                      </p:cBhvr>
                                      <p:to>
                                        <p:strVal val="visible"/>
                                      </p:to>
                                    </p:set>
                                    <p:anim calcmode="lin" valueType="num">
                                      <p:cBhvr additive="base">
                                        <p:cTn id="74" dur="500" fill="hold"/>
                                        <p:tgtEl>
                                          <p:spTgt spid="49155"/>
                                        </p:tgtEl>
                                        <p:attrNameLst>
                                          <p:attrName>ppt_x</p:attrName>
                                        </p:attrNameLst>
                                      </p:cBhvr>
                                      <p:tavLst>
                                        <p:tav tm="0">
                                          <p:val>
                                            <p:strVal val="#ppt_x"/>
                                          </p:val>
                                        </p:tav>
                                        <p:tav tm="100000">
                                          <p:val>
                                            <p:strVal val="#ppt_x"/>
                                          </p:val>
                                        </p:tav>
                                      </p:tavLst>
                                    </p:anim>
                                    <p:anim calcmode="lin" valueType="num">
                                      <p:cBhvr additive="base">
                                        <p:cTn id="75" dur="500" fill="hold"/>
                                        <p:tgtEl>
                                          <p:spTgt spid="4915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additive="base">
                                        <p:cTn id="80" dur="500" fill="hold"/>
                                        <p:tgtEl>
                                          <p:spTgt spid="21"/>
                                        </p:tgtEl>
                                        <p:attrNameLst>
                                          <p:attrName>ppt_x</p:attrName>
                                        </p:attrNameLst>
                                      </p:cBhvr>
                                      <p:tavLst>
                                        <p:tav tm="0">
                                          <p:val>
                                            <p:strVal val="#ppt_x"/>
                                          </p:val>
                                        </p:tav>
                                        <p:tav tm="100000">
                                          <p:val>
                                            <p:strVal val="#ppt_x"/>
                                          </p:val>
                                        </p:tav>
                                      </p:tavLst>
                                    </p:anim>
                                    <p:anim calcmode="lin" valueType="num">
                                      <p:cBhvr additive="base">
                                        <p:cTn id="8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Placeholder 11">
            <a:extLst>
              <a:ext uri="{FF2B5EF4-FFF2-40B4-BE49-F238E27FC236}">
                <a16:creationId xmlns:a16="http://schemas.microsoft.com/office/drawing/2014/main" id="{C82C7452-68D6-4E56-AF6D-E078FADD64C6}"/>
              </a:ext>
            </a:extLst>
          </p:cNvPr>
          <p:cNvGraphicFramePr>
            <a:graphicFrameLocks/>
          </p:cNvGraphicFramePr>
          <p:nvPr>
            <p:extLst>
              <p:ext uri="{D42A27DB-BD31-4B8C-83A1-F6EECF244321}">
                <p14:modId xmlns:p14="http://schemas.microsoft.com/office/powerpoint/2010/main" val="4121914162"/>
              </p:ext>
            </p:extLst>
          </p:nvPr>
        </p:nvGraphicFramePr>
        <p:xfrm>
          <a:off x="2438400" y="1565999"/>
          <a:ext cx="7315200" cy="4094435"/>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4"/>
                    </a:ext>
                  </a:extLst>
                </a:gridCol>
              </a:tblGrid>
              <a:tr h="383563">
                <a:tc>
                  <a:txBody>
                    <a:bodyPr/>
                    <a:lstStyle/>
                    <a:p>
                      <a:pPr algn="l"/>
                      <a:r>
                        <a:rPr lang="en-US" sz="1400" dirty="0">
                          <a:latin typeface="Arial" panose="020B0604020202020204" pitchFamily="34" charset="0"/>
                          <a:cs typeface="Arial" panose="020B0604020202020204" pitchFamily="34" charset="0"/>
                        </a:rPr>
                        <a:t>Fleet Management</a:t>
                      </a:r>
                    </a:p>
                    <a:p>
                      <a:pPr algn="l"/>
                      <a:r>
                        <a:rPr lang="en-US" sz="1400" dirty="0">
                          <a:latin typeface="Arial" panose="020B0604020202020204" pitchFamily="34" charset="0"/>
                          <a:cs typeface="Arial" panose="020B0604020202020204" pitchFamily="34" charset="0"/>
                        </a:rPr>
                        <a:t>Field Equipment</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Fleet Management Office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Machine Guidance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Machine &amp; Asset Health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3875">
                <a:tc gridSpan="4">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Truck</a:t>
                      </a:r>
                    </a:p>
                  </a:txBody>
                  <a:tcPr anchor="ct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Manager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HP Shovel</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Asset Health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Shovel</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Jview</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HP Loader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Loader</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MineEnterprise</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HP Drill</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38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Drill</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Fleet Analytics 2.0</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HP Dozer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Dozer</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Grader</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Water Truck</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Fuel Truck</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39880427"/>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Supervisor</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sp>
        <p:nvSpPr>
          <p:cNvPr id="4" name="Title 2">
            <a:extLst>
              <a:ext uri="{FF2B5EF4-FFF2-40B4-BE49-F238E27FC236}">
                <a16:creationId xmlns:a16="http://schemas.microsoft.com/office/drawing/2014/main" id="{5A201174-28FB-4F28-8519-73BE7B470973}"/>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MineOperate Applications</a:t>
            </a:r>
          </a:p>
        </p:txBody>
      </p:sp>
    </p:spTree>
    <p:extLst>
      <p:ext uri="{BB962C8B-B14F-4D97-AF65-F5344CB8AC3E}">
        <p14:creationId xmlns:p14="http://schemas.microsoft.com/office/powerpoint/2010/main" val="405513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C13E0E-15F0-4FA0-92D3-086A54DB8CF3}"/>
              </a:ext>
            </a:extLst>
          </p:cNvPr>
          <p:cNvPicPr>
            <a:picLocks noChangeAspect="1"/>
          </p:cNvPicPr>
          <p:nvPr/>
        </p:nvPicPr>
        <p:blipFill>
          <a:blip r:embed="rId2"/>
          <a:stretch>
            <a:fillRect/>
          </a:stretch>
        </p:blipFill>
        <p:spPr>
          <a:xfrm>
            <a:off x="9357672" y="1055640"/>
            <a:ext cx="1923015" cy="674742"/>
          </a:xfrm>
          <a:prstGeom prst="rect">
            <a:avLst/>
          </a:prstGeom>
        </p:spPr>
      </p:pic>
      <p:pic>
        <p:nvPicPr>
          <p:cNvPr id="16" name="Picture 15" descr="Graphical user interface, application, website&#10;&#10;Description automatically generated">
            <a:extLst>
              <a:ext uri="{FF2B5EF4-FFF2-40B4-BE49-F238E27FC236}">
                <a16:creationId xmlns:a16="http://schemas.microsoft.com/office/drawing/2014/main" id="{9D2875EC-6ABE-4EDB-8D91-19008759F81C}"/>
              </a:ext>
            </a:extLst>
          </p:cNvPr>
          <p:cNvPicPr>
            <a:picLocks noChangeAspect="1"/>
          </p:cNvPicPr>
          <p:nvPr/>
        </p:nvPicPr>
        <p:blipFill>
          <a:blip r:embed="rId3"/>
          <a:stretch>
            <a:fillRect/>
          </a:stretch>
        </p:blipFill>
        <p:spPr>
          <a:xfrm>
            <a:off x="6489099" y="1055640"/>
            <a:ext cx="1643756" cy="689317"/>
          </a:xfrm>
          <a:prstGeom prst="rect">
            <a:avLst/>
          </a:prstGeom>
        </p:spPr>
      </p:pic>
      <p:pic>
        <p:nvPicPr>
          <p:cNvPr id="33" name="Picture 32">
            <a:extLst>
              <a:ext uri="{FF2B5EF4-FFF2-40B4-BE49-F238E27FC236}">
                <a16:creationId xmlns:a16="http://schemas.microsoft.com/office/drawing/2014/main" id="{5CF82F22-D28E-43DF-A1B6-8DDF6B7E7779}"/>
              </a:ext>
            </a:extLst>
          </p:cNvPr>
          <p:cNvPicPr>
            <a:picLocks noChangeAspect="1"/>
          </p:cNvPicPr>
          <p:nvPr/>
        </p:nvPicPr>
        <p:blipFill>
          <a:blip r:embed="rId4"/>
          <a:stretch>
            <a:fillRect/>
          </a:stretch>
        </p:blipFill>
        <p:spPr>
          <a:xfrm>
            <a:off x="1171725" y="1055640"/>
            <a:ext cx="1280855" cy="834045"/>
          </a:xfrm>
          <a:prstGeom prst="rect">
            <a:avLst/>
          </a:prstGeom>
        </p:spPr>
      </p:pic>
      <p:sp>
        <p:nvSpPr>
          <p:cNvPr id="34" name="Rectangle: Rounded Corners 33">
            <a:extLst>
              <a:ext uri="{FF2B5EF4-FFF2-40B4-BE49-F238E27FC236}">
                <a16:creationId xmlns:a16="http://schemas.microsoft.com/office/drawing/2014/main" id="{97A71CF7-058A-4126-B4DA-BB6E7BD72B70}"/>
              </a:ext>
            </a:extLst>
          </p:cNvPr>
          <p:cNvSpPr/>
          <p:nvPr/>
        </p:nvSpPr>
        <p:spPr>
          <a:xfrm>
            <a:off x="4545203" y="3699521"/>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pic>
        <p:nvPicPr>
          <p:cNvPr id="9" name="Picture 8">
            <a:extLst>
              <a:ext uri="{FF2B5EF4-FFF2-40B4-BE49-F238E27FC236}">
                <a16:creationId xmlns:a16="http://schemas.microsoft.com/office/drawing/2014/main" id="{B985F41C-6D3E-4F28-9617-8F485981EB13}"/>
              </a:ext>
            </a:extLst>
          </p:cNvPr>
          <p:cNvPicPr>
            <a:picLocks noChangeAspect="1"/>
          </p:cNvPicPr>
          <p:nvPr/>
        </p:nvPicPr>
        <p:blipFill>
          <a:blip r:embed="rId5"/>
          <a:stretch>
            <a:fillRect/>
          </a:stretch>
        </p:blipFill>
        <p:spPr>
          <a:xfrm>
            <a:off x="413222" y="3078685"/>
            <a:ext cx="2839619" cy="858489"/>
          </a:xfrm>
          <a:prstGeom prst="rect">
            <a:avLst/>
          </a:prstGeom>
        </p:spPr>
      </p:pic>
      <p:pic>
        <p:nvPicPr>
          <p:cNvPr id="12" name="Picture 11">
            <a:extLst>
              <a:ext uri="{FF2B5EF4-FFF2-40B4-BE49-F238E27FC236}">
                <a16:creationId xmlns:a16="http://schemas.microsoft.com/office/drawing/2014/main" id="{73992E40-708D-4EDF-8979-6FCEE4C9AE5F}"/>
              </a:ext>
            </a:extLst>
          </p:cNvPr>
          <p:cNvPicPr>
            <a:picLocks noChangeAspect="1"/>
          </p:cNvPicPr>
          <p:nvPr/>
        </p:nvPicPr>
        <p:blipFill>
          <a:blip r:embed="rId6"/>
          <a:stretch>
            <a:fillRect/>
          </a:stretch>
        </p:blipFill>
        <p:spPr>
          <a:xfrm>
            <a:off x="4208890" y="4934483"/>
            <a:ext cx="1743760" cy="618753"/>
          </a:xfrm>
          <a:prstGeom prst="rect">
            <a:avLst/>
          </a:prstGeom>
        </p:spPr>
      </p:pic>
      <p:pic>
        <p:nvPicPr>
          <p:cNvPr id="36" name="Picture 35">
            <a:extLst>
              <a:ext uri="{FF2B5EF4-FFF2-40B4-BE49-F238E27FC236}">
                <a16:creationId xmlns:a16="http://schemas.microsoft.com/office/drawing/2014/main" id="{D03BC3CB-528F-4419-8015-07380E93B5B9}"/>
              </a:ext>
            </a:extLst>
          </p:cNvPr>
          <p:cNvPicPr>
            <a:picLocks noChangeAspect="1"/>
          </p:cNvPicPr>
          <p:nvPr/>
        </p:nvPicPr>
        <p:blipFill>
          <a:blip r:embed="rId6"/>
          <a:stretch>
            <a:fillRect/>
          </a:stretch>
        </p:blipFill>
        <p:spPr>
          <a:xfrm>
            <a:off x="9447300" y="2393183"/>
            <a:ext cx="1743760" cy="618753"/>
          </a:xfrm>
          <a:prstGeom prst="rect">
            <a:avLst/>
          </a:prstGeom>
        </p:spPr>
      </p:pic>
      <p:pic>
        <p:nvPicPr>
          <p:cNvPr id="17" name="Picture 16">
            <a:extLst>
              <a:ext uri="{FF2B5EF4-FFF2-40B4-BE49-F238E27FC236}">
                <a16:creationId xmlns:a16="http://schemas.microsoft.com/office/drawing/2014/main" id="{E5936DCF-EA2C-40B8-B20A-79C9D696801A}"/>
              </a:ext>
            </a:extLst>
          </p:cNvPr>
          <p:cNvPicPr>
            <a:picLocks noChangeAspect="1"/>
          </p:cNvPicPr>
          <p:nvPr/>
        </p:nvPicPr>
        <p:blipFill>
          <a:blip r:embed="rId7"/>
          <a:stretch>
            <a:fillRect/>
          </a:stretch>
        </p:blipFill>
        <p:spPr>
          <a:xfrm>
            <a:off x="6237342" y="2082100"/>
            <a:ext cx="997324" cy="816992"/>
          </a:xfrm>
          <a:prstGeom prst="rect">
            <a:avLst/>
          </a:prstGeom>
        </p:spPr>
      </p:pic>
      <p:pic>
        <p:nvPicPr>
          <p:cNvPr id="19" name="Picture 18">
            <a:extLst>
              <a:ext uri="{FF2B5EF4-FFF2-40B4-BE49-F238E27FC236}">
                <a16:creationId xmlns:a16="http://schemas.microsoft.com/office/drawing/2014/main" id="{AA2F808E-006F-492F-9971-B5D76796A9A7}"/>
              </a:ext>
            </a:extLst>
          </p:cNvPr>
          <p:cNvPicPr>
            <a:picLocks noChangeAspect="1"/>
          </p:cNvPicPr>
          <p:nvPr/>
        </p:nvPicPr>
        <p:blipFill>
          <a:blip r:embed="rId8"/>
          <a:stretch>
            <a:fillRect/>
          </a:stretch>
        </p:blipFill>
        <p:spPr>
          <a:xfrm>
            <a:off x="7469750" y="2135306"/>
            <a:ext cx="1254555" cy="765491"/>
          </a:xfrm>
          <a:prstGeom prst="rect">
            <a:avLst/>
          </a:prstGeom>
        </p:spPr>
      </p:pic>
      <p:sp>
        <p:nvSpPr>
          <p:cNvPr id="32" name="Title 2">
            <a:extLst>
              <a:ext uri="{FF2B5EF4-FFF2-40B4-BE49-F238E27FC236}">
                <a16:creationId xmlns:a16="http://schemas.microsoft.com/office/drawing/2014/main" id="{17EC487E-E883-4F8F-A7B4-5F5C0D42EC0F}"/>
              </a:ext>
            </a:extLst>
          </p:cNvPr>
          <p:cNvSpPr txBox="1">
            <a:spLocks noChangeArrowheads="1"/>
          </p:cNvSpPr>
          <p:nvPr/>
        </p:nvSpPr>
        <p:spPr bwMode="auto">
          <a:xfrm>
            <a:off x="495140" y="4153600"/>
            <a:ext cx="2675781"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Field equipment</a:t>
            </a:r>
          </a:p>
        </p:txBody>
      </p:sp>
      <p:sp>
        <p:nvSpPr>
          <p:cNvPr id="35" name="Title 2">
            <a:extLst>
              <a:ext uri="{FF2B5EF4-FFF2-40B4-BE49-F238E27FC236}">
                <a16:creationId xmlns:a16="http://schemas.microsoft.com/office/drawing/2014/main" id="{D99F96F5-8605-40F5-9C77-3BDC6D3756DE}"/>
              </a:ext>
            </a:extLst>
          </p:cNvPr>
          <p:cNvSpPr txBox="1">
            <a:spLocks noChangeArrowheads="1"/>
          </p:cNvSpPr>
          <p:nvPr/>
        </p:nvSpPr>
        <p:spPr bwMode="auto">
          <a:xfrm>
            <a:off x="4208889" y="5538796"/>
            <a:ext cx="1743761"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Application server</a:t>
            </a:r>
          </a:p>
        </p:txBody>
      </p:sp>
      <p:sp>
        <p:nvSpPr>
          <p:cNvPr id="37" name="Title 2">
            <a:extLst>
              <a:ext uri="{FF2B5EF4-FFF2-40B4-BE49-F238E27FC236}">
                <a16:creationId xmlns:a16="http://schemas.microsoft.com/office/drawing/2014/main" id="{E5103B90-F05D-4F88-B45E-3ED2A66CC6B3}"/>
              </a:ext>
            </a:extLst>
          </p:cNvPr>
          <p:cNvSpPr txBox="1">
            <a:spLocks noChangeArrowheads="1"/>
          </p:cNvSpPr>
          <p:nvPr/>
        </p:nvSpPr>
        <p:spPr bwMode="auto">
          <a:xfrm>
            <a:off x="6251914" y="3219778"/>
            <a:ext cx="2209771"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Office users</a:t>
            </a:r>
          </a:p>
        </p:txBody>
      </p:sp>
      <p:sp>
        <p:nvSpPr>
          <p:cNvPr id="38" name="Title 2">
            <a:extLst>
              <a:ext uri="{FF2B5EF4-FFF2-40B4-BE49-F238E27FC236}">
                <a16:creationId xmlns:a16="http://schemas.microsoft.com/office/drawing/2014/main" id="{B8C980E9-C1BB-4AF5-8DBE-6D5B8EE35A2B}"/>
              </a:ext>
            </a:extLst>
          </p:cNvPr>
          <p:cNvSpPr txBox="1">
            <a:spLocks noChangeArrowheads="1"/>
          </p:cNvSpPr>
          <p:nvPr/>
        </p:nvSpPr>
        <p:spPr bwMode="auto">
          <a:xfrm>
            <a:off x="9357672" y="3117022"/>
            <a:ext cx="1923015"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Reporting server</a:t>
            </a:r>
          </a:p>
        </p:txBody>
      </p:sp>
      <p:cxnSp>
        <p:nvCxnSpPr>
          <p:cNvPr id="25" name="Connector: Elbow 24">
            <a:extLst>
              <a:ext uri="{FF2B5EF4-FFF2-40B4-BE49-F238E27FC236}">
                <a16:creationId xmlns:a16="http://schemas.microsoft.com/office/drawing/2014/main" id="{AEF4C8ED-2339-4EA0-BB69-575C068E8DC5}"/>
              </a:ext>
            </a:extLst>
          </p:cNvPr>
          <p:cNvCxnSpPr>
            <a:cxnSpLocks/>
            <a:stCxn id="16" idx="1"/>
            <a:endCxn id="34" idx="0"/>
          </p:cNvCxnSpPr>
          <p:nvPr/>
        </p:nvCxnSpPr>
        <p:spPr>
          <a:xfrm rot="10800000" flipV="1">
            <a:off x="5080771" y="1400299"/>
            <a:ext cx="1408329" cy="22992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5981ACB-1EF8-4DCC-A07F-CE95A999BAE0}"/>
              </a:ext>
            </a:extLst>
          </p:cNvPr>
          <p:cNvCxnSpPr>
            <a:cxnSpLocks/>
            <a:stCxn id="12" idx="0"/>
            <a:endCxn id="38" idx="2"/>
          </p:cNvCxnSpPr>
          <p:nvPr/>
        </p:nvCxnSpPr>
        <p:spPr>
          <a:xfrm rot="5400000" flipH="1" flipV="1">
            <a:off x="6996361" y="1611664"/>
            <a:ext cx="1407228" cy="5238410"/>
          </a:xfrm>
          <a:prstGeom prst="bentConnector3">
            <a:avLst>
              <a:gd name="adj1" fmla="val 3556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10EB5C11-0B64-4B98-98EE-D501D3A87DAA}"/>
              </a:ext>
            </a:extLst>
          </p:cNvPr>
          <p:cNvSpPr/>
          <p:nvPr/>
        </p:nvSpPr>
        <p:spPr>
          <a:xfrm>
            <a:off x="1273140" y="2234310"/>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cxnSp>
        <p:nvCxnSpPr>
          <p:cNvPr id="41" name="Connector: Elbow 40">
            <a:extLst>
              <a:ext uri="{FF2B5EF4-FFF2-40B4-BE49-F238E27FC236}">
                <a16:creationId xmlns:a16="http://schemas.microsoft.com/office/drawing/2014/main" id="{4CFE0706-83BD-4768-890D-35E43270DFC9}"/>
              </a:ext>
            </a:extLst>
          </p:cNvPr>
          <p:cNvCxnSpPr>
            <a:stCxn id="33" idx="2"/>
            <a:endCxn id="58" idx="0"/>
          </p:cNvCxnSpPr>
          <p:nvPr/>
        </p:nvCxnSpPr>
        <p:spPr>
          <a:xfrm rot="5400000">
            <a:off x="1638118" y="2060274"/>
            <a:ext cx="344625" cy="34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CD73368-0B58-42AB-A37F-8572C6B94AA0}"/>
              </a:ext>
            </a:extLst>
          </p:cNvPr>
          <p:cNvCxnSpPr>
            <a:cxnSpLocks/>
            <a:stCxn id="58" idx="3"/>
            <a:endCxn id="34" idx="1"/>
          </p:cNvCxnSpPr>
          <p:nvPr/>
        </p:nvCxnSpPr>
        <p:spPr>
          <a:xfrm>
            <a:off x="2344274" y="2479698"/>
            <a:ext cx="2200929" cy="1465211"/>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C205FA1-7D58-4B5A-BF7D-E97EF547FCE2}"/>
              </a:ext>
            </a:extLst>
          </p:cNvPr>
          <p:cNvCxnSpPr>
            <a:cxnSpLocks/>
            <a:stCxn id="8" idx="2"/>
            <a:endCxn id="36" idx="0"/>
          </p:cNvCxnSpPr>
          <p:nvPr/>
        </p:nvCxnSpPr>
        <p:spPr>
          <a:xfrm>
            <a:off x="10319180" y="1730382"/>
            <a:ext cx="0" cy="662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FEA27838-EABE-4176-8531-BC8ABF539270}"/>
              </a:ext>
            </a:extLst>
          </p:cNvPr>
          <p:cNvPicPr>
            <a:picLocks noChangeAspect="1"/>
          </p:cNvPicPr>
          <p:nvPr/>
        </p:nvPicPr>
        <p:blipFill>
          <a:blip r:embed="rId9"/>
          <a:stretch>
            <a:fillRect/>
          </a:stretch>
        </p:blipFill>
        <p:spPr>
          <a:xfrm>
            <a:off x="9351129" y="4993853"/>
            <a:ext cx="490902" cy="490902"/>
          </a:xfrm>
          <a:prstGeom prst="rect">
            <a:avLst/>
          </a:prstGeom>
        </p:spPr>
      </p:pic>
      <p:sp>
        <p:nvSpPr>
          <p:cNvPr id="40" name="Title 2">
            <a:extLst>
              <a:ext uri="{FF2B5EF4-FFF2-40B4-BE49-F238E27FC236}">
                <a16:creationId xmlns:a16="http://schemas.microsoft.com/office/drawing/2014/main" id="{DBD81D75-B1F2-47A0-8865-85ED2FC009C3}"/>
              </a:ext>
            </a:extLst>
          </p:cNvPr>
          <p:cNvSpPr txBox="1">
            <a:spLocks noChangeArrowheads="1"/>
          </p:cNvSpPr>
          <p:nvPr/>
        </p:nvSpPr>
        <p:spPr bwMode="auto">
          <a:xfrm>
            <a:off x="9903277" y="5203156"/>
            <a:ext cx="1291470" cy="3294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sz="1100" dirty="0">
                <a:solidFill>
                  <a:schemeClr val="bg2">
                    <a:lumMod val="50000"/>
                  </a:schemeClr>
                </a:solidFill>
                <a:latin typeface="-apple-system"/>
              </a:rPr>
              <a:t>HxGN</a:t>
            </a:r>
            <a:r>
              <a:rPr lang="en-US" sz="1100" b="0" dirty="0">
                <a:solidFill>
                  <a:schemeClr val="bg2">
                    <a:lumMod val="50000"/>
                  </a:schemeClr>
                </a:solidFill>
                <a:latin typeface="-apple-system"/>
              </a:rPr>
              <a:t> MineOperate Asset Health</a:t>
            </a:r>
          </a:p>
        </p:txBody>
      </p:sp>
      <p:pic>
        <p:nvPicPr>
          <p:cNvPr id="45" name="Picture 44">
            <a:extLst>
              <a:ext uri="{FF2B5EF4-FFF2-40B4-BE49-F238E27FC236}">
                <a16:creationId xmlns:a16="http://schemas.microsoft.com/office/drawing/2014/main" id="{49485C16-0DD6-4AB5-B12D-C18BB103BC80}"/>
              </a:ext>
            </a:extLst>
          </p:cNvPr>
          <p:cNvPicPr>
            <a:picLocks noChangeAspect="1"/>
          </p:cNvPicPr>
          <p:nvPr/>
        </p:nvPicPr>
        <p:blipFill>
          <a:blip r:embed="rId6"/>
          <a:stretch>
            <a:fillRect/>
          </a:stretch>
        </p:blipFill>
        <p:spPr>
          <a:xfrm>
            <a:off x="6780010" y="4932583"/>
            <a:ext cx="1743760" cy="618753"/>
          </a:xfrm>
          <a:prstGeom prst="rect">
            <a:avLst/>
          </a:prstGeom>
        </p:spPr>
      </p:pic>
      <p:sp>
        <p:nvSpPr>
          <p:cNvPr id="46" name="Title 2">
            <a:extLst>
              <a:ext uri="{FF2B5EF4-FFF2-40B4-BE49-F238E27FC236}">
                <a16:creationId xmlns:a16="http://schemas.microsoft.com/office/drawing/2014/main" id="{51DAFCC8-DB28-4680-9DC1-2C5CF2B7A317}"/>
              </a:ext>
            </a:extLst>
          </p:cNvPr>
          <p:cNvSpPr txBox="1">
            <a:spLocks noChangeArrowheads="1"/>
          </p:cNvSpPr>
          <p:nvPr/>
        </p:nvSpPr>
        <p:spPr bwMode="auto">
          <a:xfrm>
            <a:off x="6780009" y="5536896"/>
            <a:ext cx="1743761"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pPr algn="ctr"/>
            <a:r>
              <a:rPr lang="en-US" altLang="en-US" sz="1600" b="0" dirty="0"/>
              <a:t>Application and data servers</a:t>
            </a:r>
          </a:p>
        </p:txBody>
      </p:sp>
      <p:cxnSp>
        <p:nvCxnSpPr>
          <p:cNvPr id="47" name="Straight Arrow Connector 46">
            <a:extLst>
              <a:ext uri="{FF2B5EF4-FFF2-40B4-BE49-F238E27FC236}">
                <a16:creationId xmlns:a16="http://schemas.microsoft.com/office/drawing/2014/main" id="{1C7818C9-0DE2-43B4-A062-A640D43726F8}"/>
              </a:ext>
            </a:extLst>
          </p:cNvPr>
          <p:cNvCxnSpPr>
            <a:stCxn id="6" idx="1"/>
            <a:endCxn id="45" idx="3"/>
          </p:cNvCxnSpPr>
          <p:nvPr/>
        </p:nvCxnSpPr>
        <p:spPr>
          <a:xfrm flipH="1">
            <a:off x="8523770" y="5239304"/>
            <a:ext cx="827359" cy="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35C890-CA87-43D5-8576-CD2B140659B9}"/>
              </a:ext>
            </a:extLst>
          </p:cNvPr>
          <p:cNvCxnSpPr>
            <a:cxnSpLocks/>
            <a:stCxn id="45" idx="1"/>
            <a:endCxn id="12" idx="3"/>
          </p:cNvCxnSpPr>
          <p:nvPr/>
        </p:nvCxnSpPr>
        <p:spPr>
          <a:xfrm flipH="1">
            <a:off x="5952650" y="5241960"/>
            <a:ext cx="827360" cy="19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8576AED-F2E3-4371-A8FC-95DA36A33E70}"/>
              </a:ext>
            </a:extLst>
          </p:cNvPr>
          <p:cNvCxnSpPr>
            <a:stCxn id="34" idx="2"/>
            <a:endCxn id="12" idx="0"/>
          </p:cNvCxnSpPr>
          <p:nvPr/>
        </p:nvCxnSpPr>
        <p:spPr>
          <a:xfrm>
            <a:off x="5080770" y="4190296"/>
            <a:ext cx="0" cy="744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tle 2">
            <a:extLst>
              <a:ext uri="{FF2B5EF4-FFF2-40B4-BE49-F238E27FC236}">
                <a16:creationId xmlns:a16="http://schemas.microsoft.com/office/drawing/2014/main" id="{1C325FB7-9882-4304-BEA7-F9E6C6EE4C9F}"/>
              </a:ext>
            </a:extLst>
          </p:cNvPr>
          <p:cNvSpPr txBox="1">
            <a:spLocks noChangeArrowheads="1"/>
          </p:cNvSpPr>
          <p:nvPr/>
        </p:nvSpPr>
        <p:spPr bwMode="auto">
          <a:xfrm>
            <a:off x="609600" y="572656"/>
            <a:ext cx="10972800" cy="4102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US" altLang="en-US" dirty="0"/>
              <a:t>MineOperate Applications</a:t>
            </a:r>
          </a:p>
        </p:txBody>
      </p:sp>
    </p:spTree>
    <p:extLst>
      <p:ext uri="{BB962C8B-B14F-4D97-AF65-F5344CB8AC3E}">
        <p14:creationId xmlns:p14="http://schemas.microsoft.com/office/powerpoint/2010/main" val="101338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0" presetClass="entr" presetSubtype="0"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500"/>
                                        <p:tgtEl>
                                          <p:spTgt spid="6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fade">
                                      <p:cBhvr>
                                        <p:cTn id="88" dur="500"/>
                                        <p:tgtEl>
                                          <p:spTgt spid="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fade">
                                      <p:cBhvr>
                                        <p:cTn id="96" dur="500"/>
                                        <p:tgtEl>
                                          <p:spTgt spid="4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500"/>
                                        <p:tgtEl>
                                          <p:spTgt spid="4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fade">
                                      <p:cBhvr>
                                        <p:cTn id="109" dur="500"/>
                                        <p:tgtEl>
                                          <p:spTgt spid="4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2" grpId="0"/>
      <p:bldP spid="35" grpId="0"/>
      <p:bldP spid="37" grpId="0"/>
      <p:bldP spid="38" grpId="0"/>
      <p:bldP spid="58" grpId="0" animBg="1"/>
      <p:bldP spid="40" grpId="0"/>
      <p:bldP spid="46"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themeOverride>
</file>

<file path=ppt/theme/themeOverride2.xml><?xml version="1.0" encoding="utf-8"?>
<a:themeOverride xmlns:a="http://schemas.openxmlformats.org/drawingml/2006/main">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TemplafySlideFormConfiguration><![CDATA[{"formFields":[],"formDataEntries":[]}]]></TemplafySlideFormConfiguration>
</file>

<file path=customXml/item11.xml><?xml version="1.0" encoding="utf-8"?>
<TemplafySlideTemplateConfiguration><![CDATA[{"slideVersion":1,"isValidatorEnabled":false,"isLocked":false,"elementsMetadata":[],"slideId":"637775354875701817","enableDocumentContentUpdater":false,"version":"2.0"}]]></TemplafySlideTemplateConfiguration>
</file>

<file path=customXml/item12.xml><?xml version="1.0" encoding="utf-8"?>
<TemplafySlideTemplateConfiguration><![CDATA[{"slideVersion":1,"isValidatorEnabled":false,"isLocked":false,"elementsMetadata":[],"slideId":"637897135941849855","enableDocumentContentUpdater":false,"version":"2.0"}]]></TemplafySlideTemplateConfiguration>
</file>

<file path=customXml/item13.xml><?xml version="1.0" encoding="utf-8"?>
<TemplafySlideTemplateConfiguration><![CDATA[{"slideVersion":1,"isValidatorEnabled":false,"isLocked":false,"elementsMetadata":[],"slideId":"637801303037834139","enableDocumentContentUpdater":false,"version":"2.0"}]]></TemplafySlideTemplateConfiguration>
</file>

<file path=customXml/item14.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slideId":"637836668990313727","enableDocumentContentUpdater":false,"version":"2.0"}]]></TemplafySlideTemplateConfiguration>
</file>

<file path=customXml/item16.xml><?xml version="1.0" encoding="utf-8"?>
<TemplafySlideTemplateConfiguration><![CDATA[{"slideVersion":1,"isValidatorEnabled":false,"isLocked":false,"elementsMetadata":[],"slideId":"637775355254290586","enableDocumentContentUpdater":false,"version":"2.0"}]]></TemplafySlideTemplateConfiguration>
</file>

<file path=customXml/item17.xml><?xml version="1.0" encoding="utf-8"?>
<ct:contentTypeSchema xmlns:ct="http://schemas.microsoft.com/office/2006/metadata/contentType" xmlns:ma="http://schemas.microsoft.com/office/2006/metadata/properties/metaAttributes" ct:_="" ma:_="" ma:contentTypeName="Document" ma:contentTypeID="0x0101001497FA942A72F949921E6E4D1EE408A5" ma:contentTypeVersion="14" ma:contentTypeDescription="Create a new document." ma:contentTypeScope="" ma:versionID="25cfa7888a1fb2a75712f6a45b40d14f">
  <xsd:schema xmlns:xsd="http://www.w3.org/2001/XMLSchema" xmlns:xs="http://www.w3.org/2001/XMLSchema" xmlns:p="http://schemas.microsoft.com/office/2006/metadata/properties" xmlns:ns2="56188480-2d6d-4bee-8142-4889c190ac26" xmlns:ns3="4084d36d-f558-439b-9d9d-492da874df2c" targetNamespace="http://schemas.microsoft.com/office/2006/metadata/properties" ma:root="true" ma:fieldsID="d13f9d591b80214a94bf80970a1f91c5" ns2:_="" ns3:_="">
    <xsd:import namespace="56188480-2d6d-4bee-8142-4889c190ac26"/>
    <xsd:import namespace="4084d36d-f558-439b-9d9d-492da874df2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188480-2d6d-4bee-8142-4889c190ac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084d36d-f558-439b-9d9d-492da874df2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xml><?xml version="1.0" encoding="utf-8"?>
<TemplafySlideFormConfiguration><![CDATA[{"formFields":[],"formDataEntries":[]}]]></TemplafySlideFormConfiguration>
</file>

<file path=customXml/item19.xml><?xml version="1.0" encoding="utf-8"?>
<TemplafySlideFormConfiguration><![CDATA[{"formFields":[],"formDataEntries":[]}]]></TemplafySlideFormConfiguration>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20.xml><?xml version="1.0" encoding="utf-8"?>
<TemplafySlideFormConfiguration><![CDATA[{"formFields":[],"formDataEntries":[]}]]></TemplafySlideFormConfiguration>
</file>

<file path=customXml/item21.xml><?xml version="1.0" encoding="utf-8"?>
<TemplafySlideTemplateConfiguration><![CDATA[{"slideVersion":1,"isValidatorEnabled":false,"isLocked":false,"elementsMetadata":[],"slideId":"637775354834403844","enableDocumentContentUpdater":false,"version":"2.0"}]]></TemplafySlideTemplateConfiguration>
</file>

<file path=customXml/item3.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637790016030788780","enableDocumentContentUpdater":false,"version":"2.0"}]]></TemplafySlideTemplateConfiguration>
</file>

<file path=customXml/item5.xml><?xml version="1.0" encoding="utf-8"?>
<TemplafySlideFormConfiguration><![CDATA[{"formFields":[],"formDataEntries":[]}]]></TemplafySlideFormConfiguration>
</file>

<file path=customXml/item6.xml><?xml version="1.0" encoding="utf-8"?>
<TemplafySlideTemplateConfiguration><![CDATA[{"slideVersion":1,"isValidatorEnabled":false,"isLocked":false,"elementsMetadata":[],"slideId":"637794433482929339","enableDocumentContentUpdater":false,"version":"2.0"}]]></TemplafySlideTemplateConfiguration>
</file>

<file path=customXml/item7.xml><?xml version="1.0" encoding="utf-8"?>
<TemplafySlideTemplateConfiguration><![CDATA[{"slideVersion":1,"isValidatorEnabled":false,"isLocked":false,"elementsMetadata":[],"slideId":"637775355280695327","enableDocumentContentUpdater":false,"version":"2.0"}]]></TemplafySlideTemplateConfiguration>
</file>

<file path=customXml/item8.xml><?xml version="1.0" encoding="utf-8"?>
<TemplafySlideFormConfiguration><![CDATA[{"formFields":[],"formDataEntries":[]}]]></TemplafySlideForm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10.xml><?xml version="1.0" encoding="utf-8"?>
<ds:datastoreItem xmlns:ds="http://schemas.openxmlformats.org/officeDocument/2006/customXml" ds:itemID="{39347E16-E9C6-4108-852C-279C56DD17E5}">
  <ds:schemaRefs/>
</ds:datastoreItem>
</file>

<file path=customXml/itemProps11.xml><?xml version="1.0" encoding="utf-8"?>
<ds:datastoreItem xmlns:ds="http://schemas.openxmlformats.org/officeDocument/2006/customXml" ds:itemID="{4F35F07E-EB97-4AC1-AF9D-C8C7EB9DA896}">
  <ds:schemaRefs/>
</ds:datastoreItem>
</file>

<file path=customXml/itemProps12.xml><?xml version="1.0" encoding="utf-8"?>
<ds:datastoreItem xmlns:ds="http://schemas.openxmlformats.org/officeDocument/2006/customXml" ds:itemID="{A5531EE7-A054-4027-AB7C-F0E8249B4B2F}">
  <ds:schemaRefs/>
</ds:datastoreItem>
</file>

<file path=customXml/itemProps13.xml><?xml version="1.0" encoding="utf-8"?>
<ds:datastoreItem xmlns:ds="http://schemas.openxmlformats.org/officeDocument/2006/customXml" ds:itemID="{25322D0A-DB9A-4EC7-84D4-151AAFCE5F87}">
  <ds:schemaRefs/>
</ds:datastoreItem>
</file>

<file path=customXml/itemProps14.xml><?xml version="1.0" encoding="utf-8"?>
<ds:datastoreItem xmlns:ds="http://schemas.openxmlformats.org/officeDocument/2006/customXml" ds:itemID="{F84F23A5-9BDA-4BB0-94CA-3875B25D1D0D}">
  <ds:schemaRefs/>
</ds:datastoreItem>
</file>

<file path=customXml/itemProps15.xml><?xml version="1.0" encoding="utf-8"?>
<ds:datastoreItem xmlns:ds="http://schemas.openxmlformats.org/officeDocument/2006/customXml" ds:itemID="{BB40B15F-5138-4EA3-9D75-0E113344AFED}">
  <ds:schemaRefs/>
</ds:datastoreItem>
</file>

<file path=customXml/itemProps16.xml><?xml version="1.0" encoding="utf-8"?>
<ds:datastoreItem xmlns:ds="http://schemas.openxmlformats.org/officeDocument/2006/customXml" ds:itemID="{D4B3DC48-6029-4BF4-A49F-6AA9F4BC0B66}">
  <ds:schemaRefs/>
</ds:datastoreItem>
</file>

<file path=customXml/itemProps17.xml><?xml version="1.0" encoding="utf-8"?>
<ds:datastoreItem xmlns:ds="http://schemas.openxmlformats.org/officeDocument/2006/customXml" ds:itemID="{25989496-4A93-4952-9695-DF51638452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188480-2d6d-4bee-8142-4889c190ac26"/>
    <ds:schemaRef ds:uri="4084d36d-f558-439b-9d9d-492da874df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8.xml><?xml version="1.0" encoding="utf-8"?>
<ds:datastoreItem xmlns:ds="http://schemas.openxmlformats.org/officeDocument/2006/customXml" ds:itemID="{32876416-981F-405B-8BBC-A28BC8C186CE}">
  <ds:schemaRefs/>
</ds:datastoreItem>
</file>

<file path=customXml/itemProps19.xml><?xml version="1.0" encoding="utf-8"?>
<ds:datastoreItem xmlns:ds="http://schemas.openxmlformats.org/officeDocument/2006/customXml" ds:itemID="{623B152E-48FB-4E98-A9A9-E48A83CB2ACF}">
  <ds:schemaRefs/>
</ds:datastoreItem>
</file>

<file path=customXml/itemProps2.xml><?xml version="1.0" encoding="utf-8"?>
<ds:datastoreItem xmlns:ds="http://schemas.openxmlformats.org/officeDocument/2006/customXml" ds:itemID="{97794DA4-B143-4F60-BF7C-EA867C43D1FE}">
  <ds:schemaRefs>
    <ds:schemaRef ds:uri="http://schemas.microsoft.com/office/2006/metadata/properties"/>
    <ds:schemaRef ds:uri="http://schemas.microsoft.com/office/infopath/2007/PartnerControls"/>
    <ds:schemaRef ds:uri="d62b6ecb-acff-4b24-a527-ff2b271ebe71"/>
  </ds:schemaRefs>
</ds:datastoreItem>
</file>

<file path=customXml/itemProps20.xml><?xml version="1.0" encoding="utf-8"?>
<ds:datastoreItem xmlns:ds="http://schemas.openxmlformats.org/officeDocument/2006/customXml" ds:itemID="{F783E2A1-6AB5-4693-A520-CDBDE4CAB8E1}">
  <ds:schemaRefs/>
</ds:datastoreItem>
</file>

<file path=customXml/itemProps21.xml><?xml version="1.0" encoding="utf-8"?>
<ds:datastoreItem xmlns:ds="http://schemas.openxmlformats.org/officeDocument/2006/customXml" ds:itemID="{F47EDD5D-EDE2-47BC-B645-9FB1732A0A5A}">
  <ds:schemaRefs/>
</ds:datastoreItem>
</file>

<file path=customXml/itemProps3.xml><?xml version="1.0" encoding="utf-8"?>
<ds:datastoreItem xmlns:ds="http://schemas.openxmlformats.org/officeDocument/2006/customXml" ds:itemID="{1D24E0EA-B347-4BAA-AC67-FD7F61FC3BED}">
  <ds:schemaRefs/>
</ds:datastoreItem>
</file>

<file path=customXml/itemProps4.xml><?xml version="1.0" encoding="utf-8"?>
<ds:datastoreItem xmlns:ds="http://schemas.openxmlformats.org/officeDocument/2006/customXml" ds:itemID="{F25FC85A-A3F3-4084-A9CB-0966C85850DC}">
  <ds:schemaRefs/>
</ds:datastoreItem>
</file>

<file path=customXml/itemProps5.xml><?xml version="1.0" encoding="utf-8"?>
<ds:datastoreItem xmlns:ds="http://schemas.openxmlformats.org/officeDocument/2006/customXml" ds:itemID="{57EB24F8-3B8C-43D8-8DEC-1AE6BFC3894F}">
  <ds:schemaRefs/>
</ds:datastoreItem>
</file>

<file path=customXml/itemProps6.xml><?xml version="1.0" encoding="utf-8"?>
<ds:datastoreItem xmlns:ds="http://schemas.openxmlformats.org/officeDocument/2006/customXml" ds:itemID="{F0633722-0E15-4F43-ABC0-2BC218E63C17}">
  <ds:schemaRefs/>
</ds:datastoreItem>
</file>

<file path=customXml/itemProps7.xml><?xml version="1.0" encoding="utf-8"?>
<ds:datastoreItem xmlns:ds="http://schemas.openxmlformats.org/officeDocument/2006/customXml" ds:itemID="{846654A5-34E1-4C94-A1BE-13F178DC73D4}">
  <ds:schemaRefs/>
</ds:datastoreItem>
</file>

<file path=customXml/itemProps8.xml><?xml version="1.0" encoding="utf-8"?>
<ds:datastoreItem xmlns:ds="http://schemas.openxmlformats.org/officeDocument/2006/customXml" ds:itemID="{B5B70A3B-DB5D-42CE-AF70-15DDFB875B23}">
  <ds:schemaRefs/>
</ds:datastoreItem>
</file>

<file path=customXml/itemProps9.xml><?xml version="1.0" encoding="utf-8"?>
<ds:datastoreItem xmlns:ds="http://schemas.openxmlformats.org/officeDocument/2006/customXml" ds:itemID="{A875E3BF-14E2-461A-9581-F7CE6B9CEDDD}">
  <ds:schemaRefs/>
</ds:datastoreItem>
</file>

<file path=docProps/app.xml><?xml version="1.0" encoding="utf-8"?>
<Properties xmlns="http://schemas.openxmlformats.org/officeDocument/2006/extended-properties" xmlns:vt="http://schemas.openxmlformats.org/officeDocument/2006/docPropsVTypes">
  <Template/>
  <TotalTime>2457</TotalTime>
  <Words>2268</Words>
  <Application>Microsoft Office PowerPoint</Application>
  <PresentationFormat>Widescreen</PresentationFormat>
  <Paragraphs>576</Paragraphs>
  <Slides>42</Slides>
  <Notes>11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-apple-system</vt:lpstr>
      <vt:lpstr>Arial</vt:lpstr>
      <vt:lpstr>Arial,Sans-Serif</vt:lpstr>
      <vt:lpstr>Calibri</vt:lpstr>
      <vt:lpstr>Open Sans</vt:lpstr>
      <vt:lpstr>Open Sans Light</vt:lpstr>
      <vt:lpstr>Wingdings</vt:lpstr>
      <vt:lpstr>Office Theme</vt:lpstr>
      <vt:lpstr>1_Office Theme</vt:lpstr>
      <vt:lpstr>PowerPoint Presentation</vt:lpstr>
      <vt:lpstr>Purpose</vt:lpstr>
      <vt:lpstr>HxGN Mining Product Portfolios</vt:lpstr>
      <vt:lpstr>HxGN Mining Product Portfolios</vt:lpstr>
      <vt:lpstr>PowerPoint Presentation</vt:lpstr>
      <vt:lpstr>HxGN MineOperate</vt:lpstr>
      <vt:lpstr>MineOperate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 Pro System Architecture</vt:lpstr>
      <vt:lpstr>OP Pro System Architecture </vt:lpstr>
      <vt:lpstr>OP Pro System Architecture </vt:lpstr>
      <vt:lpstr>OP Pro System Architecture </vt:lpstr>
      <vt:lpstr>OP Pro System Architecture </vt:lpstr>
      <vt:lpstr>PowerPoint Presentation</vt:lpstr>
      <vt:lpstr>PowerPoint Presentation</vt:lpstr>
      <vt:lpstr>OP Pro Technical Concepts - Questions</vt:lpstr>
      <vt:lpstr>OP Pro Technical Concepts - Answers to Questions</vt:lpstr>
      <vt:lpstr>OP Pro Technical Concepts - Questions</vt:lpstr>
      <vt:lpstr>OP Pro Technical Concepts - Answers to 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SANCHEZ Cristina</dc:creator>
  <cp:keywords/>
  <dc:description/>
  <cp:lastModifiedBy>SEPULVEDA Edgar</cp:lastModifiedBy>
  <cp:revision>257</cp:revision>
  <dcterms:created xsi:type="dcterms:W3CDTF">2021-10-11T16:26:36Z</dcterms:created>
  <dcterms:modified xsi:type="dcterms:W3CDTF">2023-07-26T14:56:55Z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0x0101001497FA942A72F949921E6E4D1EE408A5</vt:lpwstr>
  </property>
  <property fmtid="{D5CDD505-2E9C-101B-9397-08002B2CF9AE}" pid="3" name="_dlc_DocIdItemGuid">
    <vt:lpwstr>d1e074de-e6c2-4918-9db0-2fa8667cf0b1</vt:lpwstr>
  </property>
</Properties>
</file>